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47" r:id="rId2"/>
    <p:sldId id="263" r:id="rId3"/>
    <p:sldId id="264" r:id="rId4"/>
    <p:sldId id="666" r:id="rId5"/>
    <p:sldId id="673" r:id="rId6"/>
    <p:sldId id="672" r:id="rId7"/>
    <p:sldId id="671" r:id="rId8"/>
    <p:sldId id="676" r:id="rId9"/>
    <p:sldId id="675" r:id="rId10"/>
    <p:sldId id="678" r:id="rId11"/>
    <p:sldId id="677" r:id="rId12"/>
    <p:sldId id="674" r:id="rId13"/>
    <p:sldId id="680" r:id="rId14"/>
    <p:sldId id="682" r:id="rId15"/>
    <p:sldId id="681" r:id="rId16"/>
    <p:sldId id="684" r:id="rId17"/>
    <p:sldId id="685" r:id="rId18"/>
    <p:sldId id="274" r:id="rId19"/>
    <p:sldId id="269" r:id="rId20"/>
    <p:sldId id="348" r:id="rId21"/>
    <p:sldId id="418" r:id="rId22"/>
    <p:sldId id="663" r:id="rId23"/>
    <p:sldId id="270" r:id="rId24"/>
    <p:sldId id="420" r:id="rId25"/>
    <p:sldId id="664" r:id="rId26"/>
    <p:sldId id="278" r:id="rId27"/>
    <p:sldId id="658" r:id="rId28"/>
    <p:sldId id="659" r:id="rId29"/>
    <p:sldId id="660" r:id="rId30"/>
    <p:sldId id="661" r:id="rId31"/>
    <p:sldId id="662" r:id="rId32"/>
    <p:sldId id="651" r:id="rId33"/>
    <p:sldId id="344" r:id="rId34"/>
    <p:sldId id="345" r:id="rId35"/>
    <p:sldId id="652" r:id="rId36"/>
    <p:sldId id="653" r:id="rId37"/>
    <p:sldId id="654" r:id="rId38"/>
    <p:sldId id="356" r:id="rId39"/>
    <p:sldId id="339" r:id="rId40"/>
    <p:sldId id="655" r:id="rId41"/>
    <p:sldId id="367" r:id="rId42"/>
    <p:sldId id="336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656" r:id="rId54"/>
    <p:sldId id="657" r:id="rId55"/>
    <p:sldId id="406" r:id="rId56"/>
    <p:sldId id="404" r:id="rId57"/>
    <p:sldId id="405" r:id="rId58"/>
    <p:sldId id="311" r:id="rId59"/>
    <p:sldId id="665" r:id="rId60"/>
    <p:sldId id="399" r:id="rId61"/>
    <p:sldId id="308" r:id="rId62"/>
    <p:sldId id="309" r:id="rId63"/>
    <p:sldId id="313" r:id="rId64"/>
    <p:sldId id="369" r:id="rId65"/>
    <p:sldId id="327" r:id="rId66"/>
    <p:sldId id="325" r:id="rId67"/>
    <p:sldId id="350" r:id="rId68"/>
    <p:sldId id="332" r:id="rId69"/>
    <p:sldId id="351" r:id="rId70"/>
    <p:sldId id="358" r:id="rId71"/>
    <p:sldId id="359" r:id="rId72"/>
    <p:sldId id="360" r:id="rId73"/>
    <p:sldId id="323" r:id="rId74"/>
  </p:sldIdLst>
  <p:sldSz cx="9144000" cy="5143500" type="screen16x9"/>
  <p:notesSz cx="6858000" cy="9144000"/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00"/>
    <a:srgbClr val="11AA0F"/>
    <a:srgbClr val="FFE699"/>
    <a:srgbClr val="007452"/>
    <a:srgbClr val="017277"/>
    <a:srgbClr val="6B1F73"/>
    <a:srgbClr val="00833C"/>
    <a:srgbClr val="75BD1C"/>
    <a:srgbClr val="658D1B"/>
    <a:srgbClr val="6C1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58"/>
  </p:normalViewPr>
  <p:slideViewPr>
    <p:cSldViewPr snapToGrid="0" snapToObjects="1" showGuides="1">
      <p:cViewPr varScale="1">
        <p:scale>
          <a:sx n="89" d="100"/>
          <a:sy n="89" d="100"/>
        </p:scale>
        <p:origin x="384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11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B1AEDE-DADC-4B0D-8BCC-4FB8252D9C9B}" type="doc">
      <dgm:prSet loTypeId="urn:microsoft.com/office/officeart/2005/8/layout/process5" loCatId="process" qsTypeId="urn:microsoft.com/office/officeart/2005/8/quickstyle/simple1" qsCatId="simple" csTypeId="urn:microsoft.com/office/officeart/2005/8/colors/accent5_5" csCatId="accent5" phldr="1"/>
      <dgm:spPr/>
    </dgm:pt>
    <dgm:pt modelId="{B0DA6B78-7410-4996-9CDA-C23B0F06C433}">
      <dgm:prSet phldrT="[文本]" custT="1"/>
      <dgm:spPr/>
      <dgm:t>
        <a:bodyPr/>
        <a:lstStyle/>
        <a:p>
          <a:pPr algn="ctr"/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分析检索主题，              选择合适的数据库</a:t>
          </a:r>
        </a:p>
      </dgm:t>
    </dgm:pt>
    <dgm:pt modelId="{D4E9C402-1AE2-44FB-A423-6C1953350167}" type="parTrans" cxnId="{3AE7387E-495F-4270-830F-25836A458C75}">
      <dgm:prSet/>
      <dgm:spPr/>
      <dgm:t>
        <a:bodyPr/>
        <a:lstStyle/>
        <a:p>
          <a:pPr algn="ctr"/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18F66A-C34A-4BFD-851A-59069A42EEB8}" type="sibTrans" cxnId="{3AE7387E-495F-4270-830F-25836A458C75}">
      <dgm:prSet custT="1"/>
      <dgm:spPr/>
      <dgm:t>
        <a:bodyPr/>
        <a:lstStyle/>
        <a:p>
          <a:pPr algn="ctr"/>
          <a:endParaRPr lang="zh-CN" altLang="en-US" sz="9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DF3FB05-48F8-4BC6-8E9B-C5558A7E094A}">
      <dgm:prSet phldrT="[文本]" custT="1"/>
      <dgm:spPr/>
      <dgm:t>
        <a:bodyPr/>
        <a:lstStyle/>
        <a:p>
          <a:pPr algn="ctr"/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明确检索要求，              确认关键词</a:t>
          </a:r>
        </a:p>
      </dgm:t>
    </dgm:pt>
    <dgm:pt modelId="{88CBC972-A109-4A3B-8078-735CA1FB3461}" type="parTrans" cxnId="{63D89345-4B80-4241-BA86-67A0181692BB}">
      <dgm:prSet/>
      <dgm:spPr/>
      <dgm:t>
        <a:bodyPr/>
        <a:lstStyle/>
        <a:p>
          <a:pPr algn="ctr"/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3D37781-C3C5-4E11-8B8F-1E88D82E6222}" type="sibTrans" cxnId="{63D89345-4B80-4241-BA86-67A0181692BB}">
      <dgm:prSet custT="1"/>
      <dgm:spPr/>
      <dgm:t>
        <a:bodyPr/>
        <a:lstStyle/>
        <a:p>
          <a:pPr algn="ctr"/>
          <a:endParaRPr lang="zh-CN" altLang="en-US" sz="9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5187FB1-2D5F-462C-BF6C-CE2891216C3F}">
      <dgm:prSet phldrT="[文本]" custT="1"/>
      <dgm:spPr/>
      <dgm:t>
        <a:bodyPr/>
        <a:lstStyle/>
        <a:p>
          <a:pPr algn="ctr"/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建构检索表达式</a:t>
          </a:r>
        </a:p>
      </dgm:t>
    </dgm:pt>
    <dgm:pt modelId="{000C2D5C-142A-44A2-80BA-9EB221B08C11}" type="parTrans" cxnId="{81C3D0A4-67A2-4939-9008-D577D5041FD3}">
      <dgm:prSet/>
      <dgm:spPr/>
      <dgm:t>
        <a:bodyPr/>
        <a:lstStyle/>
        <a:p>
          <a:pPr algn="ctr"/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D476DC7-C436-4E2B-9865-A881206C7494}" type="sibTrans" cxnId="{81C3D0A4-67A2-4939-9008-D577D5041FD3}">
      <dgm:prSet custT="1"/>
      <dgm:spPr/>
      <dgm:t>
        <a:bodyPr/>
        <a:lstStyle/>
        <a:p>
          <a:pPr algn="ctr"/>
          <a:endParaRPr lang="zh-CN" altLang="en-US" sz="9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C68401A-875F-4D4F-9C84-0962B47271B8}">
      <dgm:prSet phldrT="[文本]" custT="1"/>
      <dgm:spPr/>
      <dgm:t>
        <a:bodyPr/>
        <a:lstStyle/>
        <a:p>
          <a:pPr algn="ctr"/>
          <a:r>
            <a: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rPr>
            <a:t>根据结果调整检索策略</a:t>
          </a:r>
        </a:p>
      </dgm:t>
    </dgm:pt>
    <dgm:pt modelId="{5806F18E-CB68-436F-9756-828615206B2D}" type="parTrans" cxnId="{7C352C00-4B9B-481D-8289-31C45F580EC6}">
      <dgm:prSet/>
      <dgm:spPr/>
      <dgm:t>
        <a:bodyPr/>
        <a:lstStyle/>
        <a:p>
          <a:pPr algn="ctr"/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BDB2AB5-3FAE-419C-908C-464D7325DFDD}" type="sibTrans" cxnId="{7C352C00-4B9B-481D-8289-31C45F580EC6}">
      <dgm:prSet/>
      <dgm:spPr/>
      <dgm:t>
        <a:bodyPr/>
        <a:lstStyle/>
        <a:p>
          <a:pPr algn="ctr"/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72409E-D982-4B06-A5EB-D5FB49E98D92}" type="pres">
      <dgm:prSet presAssocID="{32B1AEDE-DADC-4B0D-8BCC-4FB8252D9C9B}" presName="diagram" presStyleCnt="0">
        <dgm:presLayoutVars>
          <dgm:dir/>
          <dgm:resizeHandles val="exact"/>
        </dgm:presLayoutVars>
      </dgm:prSet>
      <dgm:spPr/>
    </dgm:pt>
    <dgm:pt modelId="{8AABFA30-3217-4AF9-A2D3-BBCADE3806F2}" type="pres">
      <dgm:prSet presAssocID="{B0DA6B78-7410-4996-9CDA-C23B0F06C433}" presName="node" presStyleLbl="node1" presStyleIdx="0" presStyleCnt="4" custScaleX="133110">
        <dgm:presLayoutVars>
          <dgm:bulletEnabled val="1"/>
        </dgm:presLayoutVars>
      </dgm:prSet>
      <dgm:spPr/>
    </dgm:pt>
    <dgm:pt modelId="{51988699-C21D-4C4F-AA27-17722834E9CF}" type="pres">
      <dgm:prSet presAssocID="{7E18F66A-C34A-4BFD-851A-59069A42EEB8}" presName="sibTrans" presStyleLbl="sibTrans2D1" presStyleIdx="0" presStyleCnt="3"/>
      <dgm:spPr/>
    </dgm:pt>
    <dgm:pt modelId="{2C966101-7DE1-4175-9F23-36CBF36EA06B}" type="pres">
      <dgm:prSet presAssocID="{7E18F66A-C34A-4BFD-851A-59069A42EEB8}" presName="connectorText" presStyleLbl="sibTrans2D1" presStyleIdx="0" presStyleCnt="3"/>
      <dgm:spPr/>
    </dgm:pt>
    <dgm:pt modelId="{B0E6FB7E-7C58-4D3A-B42D-6EB87726B64A}" type="pres">
      <dgm:prSet presAssocID="{7DF3FB05-48F8-4BC6-8E9B-C5558A7E094A}" presName="node" presStyleLbl="node1" presStyleIdx="1" presStyleCnt="4" custScaleX="133110">
        <dgm:presLayoutVars>
          <dgm:bulletEnabled val="1"/>
        </dgm:presLayoutVars>
      </dgm:prSet>
      <dgm:spPr/>
    </dgm:pt>
    <dgm:pt modelId="{E74EE033-A95F-482C-9F14-8C1920F2246B}" type="pres">
      <dgm:prSet presAssocID="{23D37781-C3C5-4E11-8B8F-1E88D82E6222}" presName="sibTrans" presStyleLbl="sibTrans2D1" presStyleIdx="1" presStyleCnt="3"/>
      <dgm:spPr/>
    </dgm:pt>
    <dgm:pt modelId="{055464B4-C48B-4652-BED3-91374351EFBB}" type="pres">
      <dgm:prSet presAssocID="{23D37781-C3C5-4E11-8B8F-1E88D82E6222}" presName="connectorText" presStyleLbl="sibTrans2D1" presStyleIdx="1" presStyleCnt="3"/>
      <dgm:spPr/>
    </dgm:pt>
    <dgm:pt modelId="{CC70B129-30A6-414A-A05A-1323A4D8FF46}" type="pres">
      <dgm:prSet presAssocID="{95187FB1-2D5F-462C-BF6C-CE2891216C3F}" presName="node" presStyleLbl="node1" presStyleIdx="2" presStyleCnt="4" custScaleX="133110">
        <dgm:presLayoutVars>
          <dgm:bulletEnabled val="1"/>
        </dgm:presLayoutVars>
      </dgm:prSet>
      <dgm:spPr/>
    </dgm:pt>
    <dgm:pt modelId="{206092AE-14AD-4C79-AF80-F91CD2B92B7B}" type="pres">
      <dgm:prSet presAssocID="{AD476DC7-C436-4E2B-9865-A881206C7494}" presName="sibTrans" presStyleLbl="sibTrans2D1" presStyleIdx="2" presStyleCnt="3"/>
      <dgm:spPr/>
    </dgm:pt>
    <dgm:pt modelId="{5E8F8FAE-3A9F-4B5A-8EB0-80843447B995}" type="pres">
      <dgm:prSet presAssocID="{AD476DC7-C436-4E2B-9865-A881206C7494}" presName="connectorText" presStyleLbl="sibTrans2D1" presStyleIdx="2" presStyleCnt="3"/>
      <dgm:spPr/>
    </dgm:pt>
    <dgm:pt modelId="{48AEB238-C1F7-46F2-8150-79AAC41BB36D}" type="pres">
      <dgm:prSet presAssocID="{5C68401A-875F-4D4F-9C84-0962B47271B8}" presName="node" presStyleLbl="node1" presStyleIdx="3" presStyleCnt="4" custScaleX="133110">
        <dgm:presLayoutVars>
          <dgm:bulletEnabled val="1"/>
        </dgm:presLayoutVars>
      </dgm:prSet>
      <dgm:spPr/>
    </dgm:pt>
  </dgm:ptLst>
  <dgm:cxnLst>
    <dgm:cxn modelId="{7C352C00-4B9B-481D-8289-31C45F580EC6}" srcId="{32B1AEDE-DADC-4B0D-8BCC-4FB8252D9C9B}" destId="{5C68401A-875F-4D4F-9C84-0962B47271B8}" srcOrd="3" destOrd="0" parTransId="{5806F18E-CB68-436F-9756-828615206B2D}" sibTransId="{CBDB2AB5-3FAE-419C-908C-464D7325DFDD}"/>
    <dgm:cxn modelId="{FD7B7702-A8C5-41EB-AC05-CC36D947055D}" type="presOf" srcId="{B0DA6B78-7410-4996-9CDA-C23B0F06C433}" destId="{8AABFA30-3217-4AF9-A2D3-BBCADE3806F2}" srcOrd="0" destOrd="0" presId="urn:microsoft.com/office/officeart/2005/8/layout/process5"/>
    <dgm:cxn modelId="{1E11E305-1D7D-4A04-9A55-FAF70BE264E3}" type="presOf" srcId="{95187FB1-2D5F-462C-BF6C-CE2891216C3F}" destId="{CC70B129-30A6-414A-A05A-1323A4D8FF46}" srcOrd="0" destOrd="0" presId="urn:microsoft.com/office/officeart/2005/8/layout/process5"/>
    <dgm:cxn modelId="{2E81730C-E397-4877-A9F6-E4FC46437BE1}" type="presOf" srcId="{7DF3FB05-48F8-4BC6-8E9B-C5558A7E094A}" destId="{B0E6FB7E-7C58-4D3A-B42D-6EB87726B64A}" srcOrd="0" destOrd="0" presId="urn:microsoft.com/office/officeart/2005/8/layout/process5"/>
    <dgm:cxn modelId="{3314305C-8AB5-47D9-BDA3-984398F26BE4}" type="presOf" srcId="{7E18F66A-C34A-4BFD-851A-59069A42EEB8}" destId="{2C966101-7DE1-4175-9F23-36CBF36EA06B}" srcOrd="1" destOrd="0" presId="urn:microsoft.com/office/officeart/2005/8/layout/process5"/>
    <dgm:cxn modelId="{63D89345-4B80-4241-BA86-67A0181692BB}" srcId="{32B1AEDE-DADC-4B0D-8BCC-4FB8252D9C9B}" destId="{7DF3FB05-48F8-4BC6-8E9B-C5558A7E094A}" srcOrd="1" destOrd="0" parTransId="{88CBC972-A109-4A3B-8078-735CA1FB3461}" sibTransId="{23D37781-C3C5-4E11-8B8F-1E88D82E6222}"/>
    <dgm:cxn modelId="{769A3655-61E9-43B7-A12A-410CB1F6916D}" type="presOf" srcId="{AD476DC7-C436-4E2B-9865-A881206C7494}" destId="{206092AE-14AD-4C79-AF80-F91CD2B92B7B}" srcOrd="0" destOrd="0" presId="urn:microsoft.com/office/officeart/2005/8/layout/process5"/>
    <dgm:cxn modelId="{3AE7387E-495F-4270-830F-25836A458C75}" srcId="{32B1AEDE-DADC-4B0D-8BCC-4FB8252D9C9B}" destId="{B0DA6B78-7410-4996-9CDA-C23B0F06C433}" srcOrd="0" destOrd="0" parTransId="{D4E9C402-1AE2-44FB-A423-6C1953350167}" sibTransId="{7E18F66A-C34A-4BFD-851A-59069A42EEB8}"/>
    <dgm:cxn modelId="{5BA7029B-40F2-4596-BD72-CAA8272BE006}" type="presOf" srcId="{7E18F66A-C34A-4BFD-851A-59069A42EEB8}" destId="{51988699-C21D-4C4F-AA27-17722834E9CF}" srcOrd="0" destOrd="0" presId="urn:microsoft.com/office/officeart/2005/8/layout/process5"/>
    <dgm:cxn modelId="{81C3D0A4-67A2-4939-9008-D577D5041FD3}" srcId="{32B1AEDE-DADC-4B0D-8BCC-4FB8252D9C9B}" destId="{95187FB1-2D5F-462C-BF6C-CE2891216C3F}" srcOrd="2" destOrd="0" parTransId="{000C2D5C-142A-44A2-80BA-9EB221B08C11}" sibTransId="{AD476DC7-C436-4E2B-9865-A881206C7494}"/>
    <dgm:cxn modelId="{7DC541BB-69C9-4ECE-914D-8A3993F1EE94}" type="presOf" srcId="{23D37781-C3C5-4E11-8B8F-1E88D82E6222}" destId="{055464B4-C48B-4652-BED3-91374351EFBB}" srcOrd="1" destOrd="0" presId="urn:microsoft.com/office/officeart/2005/8/layout/process5"/>
    <dgm:cxn modelId="{D4FC97CE-14FB-4AA6-BDE2-C7136B0D5489}" type="presOf" srcId="{AD476DC7-C436-4E2B-9865-A881206C7494}" destId="{5E8F8FAE-3A9F-4B5A-8EB0-80843447B995}" srcOrd="1" destOrd="0" presId="urn:microsoft.com/office/officeart/2005/8/layout/process5"/>
    <dgm:cxn modelId="{490606E1-70DC-4AA0-9446-AAEEB02D02F5}" type="presOf" srcId="{23D37781-C3C5-4E11-8B8F-1E88D82E6222}" destId="{E74EE033-A95F-482C-9F14-8C1920F2246B}" srcOrd="0" destOrd="0" presId="urn:microsoft.com/office/officeart/2005/8/layout/process5"/>
    <dgm:cxn modelId="{048CEAE3-EA61-4358-8D7D-A20CF9C97F69}" type="presOf" srcId="{5C68401A-875F-4D4F-9C84-0962B47271B8}" destId="{48AEB238-C1F7-46F2-8150-79AAC41BB36D}" srcOrd="0" destOrd="0" presId="urn:microsoft.com/office/officeart/2005/8/layout/process5"/>
    <dgm:cxn modelId="{7184EEFC-67F4-40EE-9D9B-7964C9B56418}" type="presOf" srcId="{32B1AEDE-DADC-4B0D-8BCC-4FB8252D9C9B}" destId="{2772409E-D982-4B06-A5EB-D5FB49E98D92}" srcOrd="0" destOrd="0" presId="urn:microsoft.com/office/officeart/2005/8/layout/process5"/>
    <dgm:cxn modelId="{D64C474B-2005-435C-99B7-0E9DF9C07AF0}" type="presParOf" srcId="{2772409E-D982-4B06-A5EB-D5FB49E98D92}" destId="{8AABFA30-3217-4AF9-A2D3-BBCADE3806F2}" srcOrd="0" destOrd="0" presId="urn:microsoft.com/office/officeart/2005/8/layout/process5"/>
    <dgm:cxn modelId="{39C0A9CA-1A28-4D17-A968-18C8C92E6840}" type="presParOf" srcId="{2772409E-D982-4B06-A5EB-D5FB49E98D92}" destId="{51988699-C21D-4C4F-AA27-17722834E9CF}" srcOrd="1" destOrd="0" presId="urn:microsoft.com/office/officeart/2005/8/layout/process5"/>
    <dgm:cxn modelId="{62FD919A-D12E-4E6C-BA5E-E4EDC900BB97}" type="presParOf" srcId="{51988699-C21D-4C4F-AA27-17722834E9CF}" destId="{2C966101-7DE1-4175-9F23-36CBF36EA06B}" srcOrd="0" destOrd="0" presId="urn:microsoft.com/office/officeart/2005/8/layout/process5"/>
    <dgm:cxn modelId="{10FC941F-1192-47C8-9538-4A614C87D477}" type="presParOf" srcId="{2772409E-D982-4B06-A5EB-D5FB49E98D92}" destId="{B0E6FB7E-7C58-4D3A-B42D-6EB87726B64A}" srcOrd="2" destOrd="0" presId="urn:microsoft.com/office/officeart/2005/8/layout/process5"/>
    <dgm:cxn modelId="{658D632F-8002-46D0-B512-EBE6F4A1EEB6}" type="presParOf" srcId="{2772409E-D982-4B06-A5EB-D5FB49E98D92}" destId="{E74EE033-A95F-482C-9F14-8C1920F2246B}" srcOrd="3" destOrd="0" presId="urn:microsoft.com/office/officeart/2005/8/layout/process5"/>
    <dgm:cxn modelId="{DA3B7F7A-F2A7-4AA3-AFF4-182629DF4200}" type="presParOf" srcId="{E74EE033-A95F-482C-9F14-8C1920F2246B}" destId="{055464B4-C48B-4652-BED3-91374351EFBB}" srcOrd="0" destOrd="0" presId="urn:microsoft.com/office/officeart/2005/8/layout/process5"/>
    <dgm:cxn modelId="{50D36ED2-358F-4592-A358-41CDFAFCF52E}" type="presParOf" srcId="{2772409E-D982-4B06-A5EB-D5FB49E98D92}" destId="{CC70B129-30A6-414A-A05A-1323A4D8FF46}" srcOrd="4" destOrd="0" presId="urn:microsoft.com/office/officeart/2005/8/layout/process5"/>
    <dgm:cxn modelId="{94C5B1A5-8E88-404D-97F1-D28A5F0A4DFA}" type="presParOf" srcId="{2772409E-D982-4B06-A5EB-D5FB49E98D92}" destId="{206092AE-14AD-4C79-AF80-F91CD2B92B7B}" srcOrd="5" destOrd="0" presId="urn:microsoft.com/office/officeart/2005/8/layout/process5"/>
    <dgm:cxn modelId="{0E65FC7B-2A41-49E9-AABB-75562CC75215}" type="presParOf" srcId="{206092AE-14AD-4C79-AF80-F91CD2B92B7B}" destId="{5E8F8FAE-3A9F-4B5A-8EB0-80843447B995}" srcOrd="0" destOrd="0" presId="urn:microsoft.com/office/officeart/2005/8/layout/process5"/>
    <dgm:cxn modelId="{CEA0BB32-960A-4EB1-A282-6E6B51D35A45}" type="presParOf" srcId="{2772409E-D982-4B06-A5EB-D5FB49E98D92}" destId="{48AEB238-C1F7-46F2-8150-79AAC41BB36D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4AF32F-1298-4CA1-B074-44C77ADC5B9B}" type="doc">
      <dgm:prSet loTypeId="urn:microsoft.com/office/officeart/2008/layout/VerticalCurvedList#1" loCatId="list" qsTypeId="urn:microsoft.com/office/officeart/2005/8/quickstyle/simple1#2" qsCatId="simple" csTypeId="urn:microsoft.com/office/officeart/2005/8/colors/accent2_2#1" csCatId="accent2" phldr="1"/>
      <dgm:spPr/>
      <dgm:t>
        <a:bodyPr/>
        <a:lstStyle/>
        <a:p>
          <a:endParaRPr lang="en-US"/>
        </a:p>
      </dgm:t>
    </dgm:pt>
    <dgm:pt modelId="{52499BB3-F4C8-4C98-8BB8-C1BC8E7797F9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在更广泛读者间传播科研成果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0BF640-F774-4D06-8032-6821BBDC0268}" type="parTrans" cxnId="{F7A0951C-B12B-4A9B-B2B4-4BC1A9BA54B6}">
      <dgm:prSet/>
      <dgm:spPr/>
      <dgm:t>
        <a:bodyPr/>
        <a:lstStyle/>
        <a:p>
          <a:endParaRPr lang="en-US"/>
        </a:p>
      </dgm:t>
    </dgm:pt>
    <dgm:pt modelId="{BBD1AC32-DE45-4CD9-8ABF-C3931899CA83}" type="sibTrans" cxnId="{F7A0951C-B12B-4A9B-B2B4-4BC1A9BA54B6}">
      <dgm:prSet/>
      <dgm:spPr/>
      <dgm:t>
        <a:bodyPr/>
        <a:lstStyle/>
        <a:p>
          <a:endParaRPr lang="en-US"/>
        </a:p>
      </dgm:t>
    </dgm:pt>
    <dgm:pt modelId="{628518B6-C5CE-4673-8668-FFD825ACD974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有利于同行在自己研究的基础上推进领域进步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6918AB-0E51-48B8-AE6C-4E7BE351BB5E}" type="parTrans" cxnId="{1388D475-29CB-4A14-A63F-9BAC22F554D8}">
      <dgm:prSet/>
      <dgm:spPr/>
      <dgm:t>
        <a:bodyPr/>
        <a:lstStyle/>
        <a:p>
          <a:endParaRPr lang="en-US"/>
        </a:p>
      </dgm:t>
    </dgm:pt>
    <dgm:pt modelId="{01AF2C56-ADD2-450B-A702-378C5A349713}" type="sibTrans" cxnId="{1388D475-29CB-4A14-A63F-9BAC22F554D8}">
      <dgm:prSet/>
      <dgm:spPr/>
      <dgm:t>
        <a:bodyPr/>
        <a:lstStyle/>
        <a:p>
          <a:endParaRPr lang="en-US"/>
        </a:p>
      </dgm:t>
    </dgm:pt>
    <dgm:pt modelId="{2D51D0B7-C2DB-4F22-A583-E7A56808B50A}">
      <dgm:prSet phldrT="[Text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符合资助机构对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OA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出版的要求</a:t>
          </a:r>
          <a:endParaRPr 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D1FF0B8-CA35-4DE3-9E33-054FBAD9FE7F}" type="parTrans" cxnId="{37AC9D91-72B6-4AC7-AA13-515CF4796F20}">
      <dgm:prSet/>
      <dgm:spPr/>
      <dgm:t>
        <a:bodyPr/>
        <a:lstStyle/>
        <a:p>
          <a:endParaRPr lang="en-US"/>
        </a:p>
      </dgm:t>
    </dgm:pt>
    <dgm:pt modelId="{A1CB8D82-00A5-45C7-80AC-3CE6D5D90560}" type="sibTrans" cxnId="{37AC9D91-72B6-4AC7-AA13-515CF4796F20}">
      <dgm:prSet/>
      <dgm:spPr/>
      <dgm:t>
        <a:bodyPr/>
        <a:lstStyle/>
        <a:p>
          <a:endParaRPr lang="en-US"/>
        </a:p>
      </dgm:t>
    </dgm:pt>
    <dgm:pt modelId="{1F0C8786-F3A9-48A7-AE3C-0FF5FF0125A0}" type="pres">
      <dgm:prSet presAssocID="{004AF32F-1298-4CA1-B074-44C77ADC5B9B}" presName="Name0" presStyleCnt="0">
        <dgm:presLayoutVars>
          <dgm:chMax val="7"/>
          <dgm:chPref val="7"/>
          <dgm:dir/>
        </dgm:presLayoutVars>
      </dgm:prSet>
      <dgm:spPr/>
    </dgm:pt>
    <dgm:pt modelId="{3DBBC378-FC62-4200-976F-D0BA6590934E}" type="pres">
      <dgm:prSet presAssocID="{004AF32F-1298-4CA1-B074-44C77ADC5B9B}" presName="Name1" presStyleCnt="0"/>
      <dgm:spPr/>
    </dgm:pt>
    <dgm:pt modelId="{59541047-167D-45AC-BEEA-6089BDCB55AD}" type="pres">
      <dgm:prSet presAssocID="{004AF32F-1298-4CA1-B074-44C77ADC5B9B}" presName="cycle" presStyleCnt="0"/>
      <dgm:spPr/>
    </dgm:pt>
    <dgm:pt modelId="{4BB3C484-D535-4915-AB30-6ED79E800E6E}" type="pres">
      <dgm:prSet presAssocID="{004AF32F-1298-4CA1-B074-44C77ADC5B9B}" presName="srcNode" presStyleLbl="node1" presStyleIdx="0" presStyleCnt="3"/>
      <dgm:spPr/>
    </dgm:pt>
    <dgm:pt modelId="{24AA6929-5246-42C1-B461-C8CC0AF33501}" type="pres">
      <dgm:prSet presAssocID="{004AF32F-1298-4CA1-B074-44C77ADC5B9B}" presName="conn" presStyleLbl="parChTrans1D2" presStyleIdx="0" presStyleCnt="1"/>
      <dgm:spPr/>
    </dgm:pt>
    <dgm:pt modelId="{00486E54-0BDB-4260-85EF-61BC1CCDBE4D}" type="pres">
      <dgm:prSet presAssocID="{004AF32F-1298-4CA1-B074-44C77ADC5B9B}" presName="extraNode" presStyleLbl="node1" presStyleIdx="0" presStyleCnt="3"/>
      <dgm:spPr/>
    </dgm:pt>
    <dgm:pt modelId="{DEFE2483-C750-47AB-BBFD-9BF2757D92CF}" type="pres">
      <dgm:prSet presAssocID="{004AF32F-1298-4CA1-B074-44C77ADC5B9B}" presName="dstNode" presStyleLbl="node1" presStyleIdx="0" presStyleCnt="3"/>
      <dgm:spPr/>
    </dgm:pt>
    <dgm:pt modelId="{07D3D9A6-0258-429B-82EA-570BFB4EC96F}" type="pres">
      <dgm:prSet presAssocID="{52499BB3-F4C8-4C98-8BB8-C1BC8E7797F9}" presName="text_1" presStyleLbl="node1" presStyleIdx="0" presStyleCnt="3" custScaleX="109929">
        <dgm:presLayoutVars>
          <dgm:bulletEnabled val="1"/>
        </dgm:presLayoutVars>
      </dgm:prSet>
      <dgm:spPr/>
    </dgm:pt>
    <dgm:pt modelId="{C1E1FF5A-03FC-4DB3-8C16-4B8D56DED653}" type="pres">
      <dgm:prSet presAssocID="{52499BB3-F4C8-4C98-8BB8-C1BC8E7797F9}" presName="accent_1" presStyleCnt="0"/>
      <dgm:spPr/>
    </dgm:pt>
    <dgm:pt modelId="{F477E373-AE20-4310-930F-13FA1C936AE0}" type="pres">
      <dgm:prSet presAssocID="{52499BB3-F4C8-4C98-8BB8-C1BC8E7797F9}" presName="accentRepeatNode" presStyleLbl="solidFgAcc1" presStyleIdx="0" presStyleCnt="3"/>
      <dgm:spPr/>
    </dgm:pt>
    <dgm:pt modelId="{AA1759D9-7273-42F0-9D78-266BC0B68D89}" type="pres">
      <dgm:prSet presAssocID="{628518B6-C5CE-4673-8668-FFD825ACD974}" presName="text_2" presStyleLbl="node1" presStyleIdx="1" presStyleCnt="3" custScaleX="110107">
        <dgm:presLayoutVars>
          <dgm:bulletEnabled val="1"/>
        </dgm:presLayoutVars>
      </dgm:prSet>
      <dgm:spPr/>
    </dgm:pt>
    <dgm:pt modelId="{97F5A39A-0A4C-4F86-861F-6E59E1B96523}" type="pres">
      <dgm:prSet presAssocID="{628518B6-C5CE-4673-8668-FFD825ACD974}" presName="accent_2" presStyleCnt="0"/>
      <dgm:spPr/>
    </dgm:pt>
    <dgm:pt modelId="{215055A6-555E-4804-A1E8-7ABCE1303126}" type="pres">
      <dgm:prSet presAssocID="{628518B6-C5CE-4673-8668-FFD825ACD974}" presName="accentRepeatNode" presStyleLbl="solidFgAcc1" presStyleIdx="1" presStyleCnt="3"/>
      <dgm:spPr/>
    </dgm:pt>
    <dgm:pt modelId="{1C278AF5-08B3-4FEF-9B81-557662C9F318}" type="pres">
      <dgm:prSet presAssocID="{2D51D0B7-C2DB-4F22-A583-E7A56808B50A}" presName="text_3" presStyleLbl="node1" presStyleIdx="2" presStyleCnt="3" custScaleX="109013">
        <dgm:presLayoutVars>
          <dgm:bulletEnabled val="1"/>
        </dgm:presLayoutVars>
      </dgm:prSet>
      <dgm:spPr/>
    </dgm:pt>
    <dgm:pt modelId="{463B78B6-1FEE-4D0D-AE45-DF28E4912C1D}" type="pres">
      <dgm:prSet presAssocID="{2D51D0B7-C2DB-4F22-A583-E7A56808B50A}" presName="accent_3" presStyleCnt="0"/>
      <dgm:spPr/>
    </dgm:pt>
    <dgm:pt modelId="{F1D490D2-CC4A-4894-A96B-865016C0D7FD}" type="pres">
      <dgm:prSet presAssocID="{2D51D0B7-C2DB-4F22-A583-E7A56808B50A}" presName="accentRepeatNode" presStyleLbl="solidFgAcc1" presStyleIdx="2" presStyleCnt="3"/>
      <dgm:spPr/>
    </dgm:pt>
  </dgm:ptLst>
  <dgm:cxnLst>
    <dgm:cxn modelId="{F7A0951C-B12B-4A9B-B2B4-4BC1A9BA54B6}" srcId="{004AF32F-1298-4CA1-B074-44C77ADC5B9B}" destId="{52499BB3-F4C8-4C98-8BB8-C1BC8E7797F9}" srcOrd="0" destOrd="0" parTransId="{450BF640-F774-4D06-8032-6821BBDC0268}" sibTransId="{BBD1AC32-DE45-4CD9-8ABF-C3931899CA83}"/>
    <dgm:cxn modelId="{118F6829-25D9-4508-B358-D87763E8FA8B}" type="presOf" srcId="{2D51D0B7-C2DB-4F22-A583-E7A56808B50A}" destId="{1C278AF5-08B3-4FEF-9B81-557662C9F318}" srcOrd="0" destOrd="0" presId="urn:microsoft.com/office/officeart/2008/layout/VerticalCurvedList#1"/>
    <dgm:cxn modelId="{D3770541-9EFC-4ADA-852F-A9778455BEC2}" type="presOf" srcId="{52499BB3-F4C8-4C98-8BB8-C1BC8E7797F9}" destId="{07D3D9A6-0258-429B-82EA-570BFB4EC96F}" srcOrd="0" destOrd="0" presId="urn:microsoft.com/office/officeart/2008/layout/VerticalCurvedList#1"/>
    <dgm:cxn modelId="{DDC9C96D-7C57-4099-AF41-F850AA3C3F91}" type="presOf" srcId="{BBD1AC32-DE45-4CD9-8ABF-C3931899CA83}" destId="{24AA6929-5246-42C1-B461-C8CC0AF33501}" srcOrd="0" destOrd="0" presId="urn:microsoft.com/office/officeart/2008/layout/VerticalCurvedList#1"/>
    <dgm:cxn modelId="{7E118B51-2231-41D7-8254-93DC9AF31587}" type="presOf" srcId="{628518B6-C5CE-4673-8668-FFD825ACD974}" destId="{AA1759D9-7273-42F0-9D78-266BC0B68D89}" srcOrd="0" destOrd="0" presId="urn:microsoft.com/office/officeart/2008/layout/VerticalCurvedList#1"/>
    <dgm:cxn modelId="{1388D475-29CB-4A14-A63F-9BAC22F554D8}" srcId="{004AF32F-1298-4CA1-B074-44C77ADC5B9B}" destId="{628518B6-C5CE-4673-8668-FFD825ACD974}" srcOrd="1" destOrd="0" parTransId="{AF6918AB-0E51-48B8-AE6C-4E7BE351BB5E}" sibTransId="{01AF2C56-ADD2-450B-A702-378C5A349713}"/>
    <dgm:cxn modelId="{37AC9D91-72B6-4AC7-AA13-515CF4796F20}" srcId="{004AF32F-1298-4CA1-B074-44C77ADC5B9B}" destId="{2D51D0B7-C2DB-4F22-A583-E7A56808B50A}" srcOrd="2" destOrd="0" parTransId="{DD1FF0B8-CA35-4DE3-9E33-054FBAD9FE7F}" sibTransId="{A1CB8D82-00A5-45C7-80AC-3CE6D5D90560}"/>
    <dgm:cxn modelId="{C9422A9C-049F-42D4-BC4D-50297CAEFCD8}" type="presOf" srcId="{004AF32F-1298-4CA1-B074-44C77ADC5B9B}" destId="{1F0C8786-F3A9-48A7-AE3C-0FF5FF0125A0}" srcOrd="0" destOrd="0" presId="urn:microsoft.com/office/officeart/2008/layout/VerticalCurvedList#1"/>
    <dgm:cxn modelId="{FA86E450-5433-4393-9C7F-E21CDA3B274D}" type="presParOf" srcId="{1F0C8786-F3A9-48A7-AE3C-0FF5FF0125A0}" destId="{3DBBC378-FC62-4200-976F-D0BA6590934E}" srcOrd="0" destOrd="0" presId="urn:microsoft.com/office/officeart/2008/layout/VerticalCurvedList#1"/>
    <dgm:cxn modelId="{47DF0444-C72B-49CE-8C13-B2294CF2412B}" type="presParOf" srcId="{3DBBC378-FC62-4200-976F-D0BA6590934E}" destId="{59541047-167D-45AC-BEEA-6089BDCB55AD}" srcOrd="0" destOrd="0" presId="urn:microsoft.com/office/officeart/2008/layout/VerticalCurvedList#1"/>
    <dgm:cxn modelId="{4AF7EA96-E7D8-4DCE-847F-71C31F58D254}" type="presParOf" srcId="{59541047-167D-45AC-BEEA-6089BDCB55AD}" destId="{4BB3C484-D535-4915-AB30-6ED79E800E6E}" srcOrd="0" destOrd="0" presId="urn:microsoft.com/office/officeart/2008/layout/VerticalCurvedList#1"/>
    <dgm:cxn modelId="{47381C40-1B55-465C-AAA0-205C411FFC14}" type="presParOf" srcId="{59541047-167D-45AC-BEEA-6089BDCB55AD}" destId="{24AA6929-5246-42C1-B461-C8CC0AF33501}" srcOrd="1" destOrd="0" presId="urn:microsoft.com/office/officeart/2008/layout/VerticalCurvedList#1"/>
    <dgm:cxn modelId="{35348440-CE22-4274-B6F8-5EA52D4703ED}" type="presParOf" srcId="{59541047-167D-45AC-BEEA-6089BDCB55AD}" destId="{00486E54-0BDB-4260-85EF-61BC1CCDBE4D}" srcOrd="2" destOrd="0" presId="urn:microsoft.com/office/officeart/2008/layout/VerticalCurvedList#1"/>
    <dgm:cxn modelId="{09D30151-9D2F-46EB-80D9-056CBA6E7D64}" type="presParOf" srcId="{59541047-167D-45AC-BEEA-6089BDCB55AD}" destId="{DEFE2483-C750-47AB-BBFD-9BF2757D92CF}" srcOrd="3" destOrd="0" presId="urn:microsoft.com/office/officeart/2008/layout/VerticalCurvedList#1"/>
    <dgm:cxn modelId="{5D06B7AE-1C83-4BCE-A20F-630125A35867}" type="presParOf" srcId="{3DBBC378-FC62-4200-976F-D0BA6590934E}" destId="{07D3D9A6-0258-429B-82EA-570BFB4EC96F}" srcOrd="1" destOrd="0" presId="urn:microsoft.com/office/officeart/2008/layout/VerticalCurvedList#1"/>
    <dgm:cxn modelId="{82A00AB6-45CD-4A48-90F2-2B857DB7CCD3}" type="presParOf" srcId="{3DBBC378-FC62-4200-976F-D0BA6590934E}" destId="{C1E1FF5A-03FC-4DB3-8C16-4B8D56DED653}" srcOrd="2" destOrd="0" presId="urn:microsoft.com/office/officeart/2008/layout/VerticalCurvedList#1"/>
    <dgm:cxn modelId="{A666BB14-3A89-419D-8011-93074F03D46E}" type="presParOf" srcId="{C1E1FF5A-03FC-4DB3-8C16-4B8D56DED653}" destId="{F477E373-AE20-4310-930F-13FA1C936AE0}" srcOrd="0" destOrd="0" presId="urn:microsoft.com/office/officeart/2008/layout/VerticalCurvedList#1"/>
    <dgm:cxn modelId="{598DB36E-4B76-4103-8C82-A2990310A7B6}" type="presParOf" srcId="{3DBBC378-FC62-4200-976F-D0BA6590934E}" destId="{AA1759D9-7273-42F0-9D78-266BC0B68D89}" srcOrd="3" destOrd="0" presId="urn:microsoft.com/office/officeart/2008/layout/VerticalCurvedList#1"/>
    <dgm:cxn modelId="{D4B8003D-5356-45B9-A9CF-D548A3EB33CA}" type="presParOf" srcId="{3DBBC378-FC62-4200-976F-D0BA6590934E}" destId="{97F5A39A-0A4C-4F86-861F-6E59E1B96523}" srcOrd="4" destOrd="0" presId="urn:microsoft.com/office/officeart/2008/layout/VerticalCurvedList#1"/>
    <dgm:cxn modelId="{4117EDD3-204B-4BDD-8A9C-66664520EB45}" type="presParOf" srcId="{97F5A39A-0A4C-4F86-861F-6E59E1B96523}" destId="{215055A6-555E-4804-A1E8-7ABCE1303126}" srcOrd="0" destOrd="0" presId="urn:microsoft.com/office/officeart/2008/layout/VerticalCurvedList#1"/>
    <dgm:cxn modelId="{1BA7CC2E-CA8F-4413-AE1A-28D009213A60}" type="presParOf" srcId="{3DBBC378-FC62-4200-976F-D0BA6590934E}" destId="{1C278AF5-08B3-4FEF-9B81-557662C9F318}" srcOrd="5" destOrd="0" presId="urn:microsoft.com/office/officeart/2008/layout/VerticalCurvedList#1"/>
    <dgm:cxn modelId="{F4FC7CC9-F459-4067-BE14-DD7097AC3024}" type="presParOf" srcId="{3DBBC378-FC62-4200-976F-D0BA6590934E}" destId="{463B78B6-1FEE-4D0D-AE45-DF28E4912C1D}" srcOrd="6" destOrd="0" presId="urn:microsoft.com/office/officeart/2008/layout/VerticalCurvedList#1"/>
    <dgm:cxn modelId="{607C2FEE-4DE8-487E-9CE7-893ABF132402}" type="presParOf" srcId="{463B78B6-1FEE-4D0D-AE45-DF28E4912C1D}" destId="{F1D490D2-CC4A-4894-A96B-865016C0D7FD}" srcOrd="0" destOrd="0" presId="urn:microsoft.com/office/officeart/2008/layout/VerticalCurvedList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FA30-3217-4AF9-A2D3-BBCADE3806F2}">
      <dsp:nvSpPr>
        <dsp:cNvPr id="0" name=""/>
        <dsp:cNvSpPr/>
      </dsp:nvSpPr>
      <dsp:spPr>
        <a:xfrm>
          <a:off x="1039569" y="276"/>
          <a:ext cx="2614528" cy="117851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分析检索主题，              选择合适的数据库</a:t>
          </a:r>
        </a:p>
      </dsp:txBody>
      <dsp:txXfrm>
        <a:off x="1074086" y="34793"/>
        <a:ext cx="2545494" cy="1109477"/>
      </dsp:txXfrm>
    </dsp:sp>
    <dsp:sp modelId="{51988699-C21D-4C4F-AA27-17722834E9CF}">
      <dsp:nvSpPr>
        <dsp:cNvPr id="0" name=""/>
        <dsp:cNvSpPr/>
      </dsp:nvSpPr>
      <dsp:spPr>
        <a:xfrm>
          <a:off x="3826946" y="345973"/>
          <a:ext cx="416407" cy="4871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9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26946" y="443397"/>
        <a:ext cx="291485" cy="292270"/>
      </dsp:txXfrm>
    </dsp:sp>
    <dsp:sp modelId="{B0E6FB7E-7C58-4D3A-B42D-6EB87726B64A}">
      <dsp:nvSpPr>
        <dsp:cNvPr id="0" name=""/>
        <dsp:cNvSpPr/>
      </dsp:nvSpPr>
      <dsp:spPr>
        <a:xfrm>
          <a:off x="4439772" y="276"/>
          <a:ext cx="2614528" cy="117851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明确检索要求，              确认关键词</a:t>
          </a:r>
        </a:p>
      </dsp:txBody>
      <dsp:txXfrm>
        <a:off x="4474289" y="34793"/>
        <a:ext cx="2545494" cy="1109477"/>
      </dsp:txXfrm>
    </dsp:sp>
    <dsp:sp modelId="{E74EE033-A95F-482C-9F14-8C1920F2246B}">
      <dsp:nvSpPr>
        <dsp:cNvPr id="0" name=""/>
        <dsp:cNvSpPr/>
      </dsp:nvSpPr>
      <dsp:spPr>
        <a:xfrm rot="5400000">
          <a:off x="5538832" y="1316281"/>
          <a:ext cx="416407" cy="4871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207713"/>
            <a:satOff val="-4436"/>
            <a:lumOff val="165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9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5600901" y="1351636"/>
        <a:ext cx="292270" cy="291485"/>
      </dsp:txXfrm>
    </dsp:sp>
    <dsp:sp modelId="{CC70B129-30A6-414A-A05A-1323A4D8FF46}">
      <dsp:nvSpPr>
        <dsp:cNvPr id="0" name=""/>
        <dsp:cNvSpPr/>
      </dsp:nvSpPr>
      <dsp:spPr>
        <a:xfrm>
          <a:off x="4439772" y="1964462"/>
          <a:ext cx="2614528" cy="117851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建构检索表达式</a:t>
          </a:r>
        </a:p>
      </dsp:txBody>
      <dsp:txXfrm>
        <a:off x="4474289" y="1998979"/>
        <a:ext cx="2545494" cy="1109477"/>
      </dsp:txXfrm>
    </dsp:sp>
    <dsp:sp modelId="{206092AE-14AD-4C79-AF80-F91CD2B92B7B}">
      <dsp:nvSpPr>
        <dsp:cNvPr id="0" name=""/>
        <dsp:cNvSpPr/>
      </dsp:nvSpPr>
      <dsp:spPr>
        <a:xfrm rot="10800000">
          <a:off x="3850516" y="2310159"/>
          <a:ext cx="416407" cy="4871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415426"/>
            <a:satOff val="-8871"/>
            <a:lumOff val="331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9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3975438" y="2407583"/>
        <a:ext cx="291485" cy="292270"/>
      </dsp:txXfrm>
    </dsp:sp>
    <dsp:sp modelId="{48AEB238-C1F7-46F2-8150-79AAC41BB36D}">
      <dsp:nvSpPr>
        <dsp:cNvPr id="0" name=""/>
        <dsp:cNvSpPr/>
      </dsp:nvSpPr>
      <dsp:spPr>
        <a:xfrm>
          <a:off x="1039569" y="1964462"/>
          <a:ext cx="2614528" cy="117851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根据结果调整检索策略</a:t>
          </a:r>
        </a:p>
      </dsp:txBody>
      <dsp:txXfrm>
        <a:off x="1074086" y="1998979"/>
        <a:ext cx="2545494" cy="1109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A6929-5246-42C1-B461-C8CC0AF33501}">
      <dsp:nvSpPr>
        <dsp:cNvPr id="0" name=""/>
        <dsp:cNvSpPr/>
      </dsp:nvSpPr>
      <dsp:spPr>
        <a:xfrm>
          <a:off x="-4676806" y="-706618"/>
          <a:ext cx="5490089" cy="5490089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3D9A6-0258-429B-82EA-570BFB4EC96F}">
      <dsp:nvSpPr>
        <dsp:cNvPr id="0" name=""/>
        <dsp:cNvSpPr/>
      </dsp:nvSpPr>
      <dsp:spPr>
        <a:xfrm>
          <a:off x="362948" y="407685"/>
          <a:ext cx="3008343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在更广泛读者间传播科研成果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62948" y="407685"/>
        <a:ext cx="3008343" cy="815370"/>
      </dsp:txXfrm>
    </dsp:sp>
    <dsp:sp modelId="{F477E373-AE20-4310-930F-13FA1C936AE0}">
      <dsp:nvSpPr>
        <dsp:cNvPr id="0" name=""/>
        <dsp:cNvSpPr/>
      </dsp:nvSpPr>
      <dsp:spPr>
        <a:xfrm>
          <a:off x="-10798" y="305763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759D9-7273-42F0-9D78-266BC0B68D89}">
      <dsp:nvSpPr>
        <dsp:cNvPr id="0" name=""/>
        <dsp:cNvSpPr/>
      </dsp:nvSpPr>
      <dsp:spPr>
        <a:xfrm>
          <a:off x="671877" y="1630740"/>
          <a:ext cx="2686872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有利于同行在自己研究的基础上推进领域进步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71877" y="1630740"/>
        <a:ext cx="2686872" cy="815370"/>
      </dsp:txXfrm>
    </dsp:sp>
    <dsp:sp modelId="{215055A6-555E-4804-A1E8-7ABCE1303126}">
      <dsp:nvSpPr>
        <dsp:cNvPr id="0" name=""/>
        <dsp:cNvSpPr/>
      </dsp:nvSpPr>
      <dsp:spPr>
        <a:xfrm>
          <a:off x="285588" y="1528819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78AF5-08B3-4FEF-9B81-557662C9F318}">
      <dsp:nvSpPr>
        <dsp:cNvPr id="0" name=""/>
        <dsp:cNvSpPr/>
      </dsp:nvSpPr>
      <dsp:spPr>
        <a:xfrm>
          <a:off x="375482" y="2853796"/>
          <a:ext cx="2983276" cy="8153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2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符合资助机构对</a:t>
          </a:r>
          <a:r>
            <a:rPr lang="en-US" altLang="zh-CN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OA</a:t>
          </a:r>
          <a:r>
            <a:rPr lang="zh-CN" altLang="en-US" sz="15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出版的要求</a:t>
          </a:r>
          <a:endParaRPr lang="en-US" sz="15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75482" y="2853796"/>
        <a:ext cx="2983276" cy="815370"/>
      </dsp:txXfrm>
    </dsp:sp>
    <dsp:sp modelId="{F1D490D2-CC4A-4894-A96B-865016C0D7FD}">
      <dsp:nvSpPr>
        <dsp:cNvPr id="0" name=""/>
        <dsp:cNvSpPr/>
      </dsp:nvSpPr>
      <dsp:spPr>
        <a:xfrm>
          <a:off x="-10798" y="2751875"/>
          <a:ext cx="1019213" cy="10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21F79-205E-4C98-ACD3-1F75E41752C3}" type="datetimeFigureOut">
              <a:rPr lang="zh-CN" altLang="en-US" smtClean="0"/>
              <a:t>2025/6/11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905D6-B4A9-4480-81F4-36E5286EB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52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Arial" panose="020B0604020202020204" pitchFamily="34" charset="0"/>
              </a:rPr>
              <a:t>Many other scholarly publishers offer a few of these tools but IEEE’s total package is unique.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GIF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52552"/>
            <a:ext cx="1828800" cy="1828800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 with medium confidenc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7557" y="652552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5114" y="652552"/>
            <a:ext cx="1828800" cy="1828800"/>
          </a:xfrm>
          <a:prstGeom prst="rect">
            <a:avLst/>
          </a:prstGeom>
        </p:spPr>
      </p:pic>
      <p:pic>
        <p:nvPicPr>
          <p:cNvPr id="17" name="Picture 16" descr="A close-up of a ring&#10;&#10;Description automatically generated with medium confidenc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2671" y="652552"/>
            <a:ext cx="1828800" cy="182880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229" y="652552"/>
            <a:ext cx="1828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28" y="3995389"/>
            <a:ext cx="1679632" cy="6428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0050"/>
            <a:ext cx="7772400" cy="857250"/>
          </a:xfrm>
          <a:noFill/>
          <a:ln w="9525">
            <a:noFill/>
            <a:miter lim="800000"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baseline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3C496-6664-42C4-AF6F-EFA14E869A10}" type="slidenum">
              <a:rPr lang="en-US" altLang="zh-CN"/>
              <a:t>‹#›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234440"/>
            <a:ext cx="8326438" cy="3291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444501" y="4767263"/>
            <a:ext cx="358775" cy="273844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DABB1CCE-6577-4824-883E-0DF3298C00DE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865188" y="4767263"/>
            <a:ext cx="1643062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>
                <a:latin typeface="Verdana" panose="020B0604030504040204" pitchFamily="34" charset="0"/>
              </a:defRPr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54" y="0"/>
            <a:ext cx="9154854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772123" y="891468"/>
            <a:ext cx="1151164" cy="115116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966177" y="454131"/>
            <a:ext cx="749808" cy="749808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572952" y="2174020"/>
            <a:ext cx="1724396" cy="1724396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26" name="TextBox 25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-476314" y="-461844"/>
            <a:ext cx="2706624" cy="270662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30" y="4417941"/>
            <a:ext cx="1151164" cy="4405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6772182" y="891468"/>
            <a:ext cx="1151163" cy="11511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16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8" hasCustomPrompt="1"/>
          </p:nvPr>
        </p:nvSpPr>
        <p:spPr>
          <a:xfrm>
            <a:off x="7966191" y="454131"/>
            <a:ext cx="753517" cy="75351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9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9" hasCustomPrompt="1"/>
          </p:nvPr>
        </p:nvSpPr>
        <p:spPr>
          <a:xfrm>
            <a:off x="7572952" y="2177462"/>
            <a:ext cx="1720954" cy="172095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4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-476351" y="-445272"/>
            <a:ext cx="2709874" cy="270987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3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B1F73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panose="02070309020205020404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authorcenter.ieee.or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s://open.ieee.org/publishing-options/ieee-title-list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://open.ieee.org/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open.ieee.org/index.php/for-authors/article-processing-charges/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el@igroup.com.c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5619" y="2894774"/>
            <a:ext cx="7147028" cy="52298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 Xplore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助力科研创新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D80B9-828B-D3E3-E844-AC3EA484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8B111A9-FEE4-0383-DADA-A4917249ED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10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5B0A670-67CA-9CEB-36FC-5199FDE1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构建检索词库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9FB66E-1A14-CF4F-AC47-15008C58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8" y="1155247"/>
            <a:ext cx="4841121" cy="3400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1139C7-5ABD-8A6F-9E89-F8EB00FC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551" y="1399781"/>
            <a:ext cx="4078028" cy="291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913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43A2-9572-D8E3-4A14-4E26AFA6D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6DC234-FD7D-2B47-584D-791F577E3E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11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46DAF19-F885-3CAB-1A72-75951584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构建检索式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46AD928-02CF-E0E2-C0BD-0D82D959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25" y="1234924"/>
            <a:ext cx="7977218" cy="1173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436B2A-041B-76AE-B7FB-01E39ABE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80" y="1015741"/>
            <a:ext cx="6323239" cy="320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097D3C-8100-3FB1-8A15-9E368359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651" y="925633"/>
            <a:ext cx="6786698" cy="369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1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18F3B-B86B-A308-8CB9-38C809A10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3915A1-3C3D-26A9-030A-B6470B417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12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657F5F7-4AEF-933D-4E2E-50C8C8B0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构建检索式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DE4D8B8-C9CD-975F-6DCA-04A4206C5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76" y="1025805"/>
            <a:ext cx="6425281" cy="362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C999EFD-A93F-E8E8-59E4-9A77A3947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70" y="1126553"/>
            <a:ext cx="7118059" cy="3426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82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6B0E6-B9BA-4144-7DC8-AF2224B1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2F8DE58-CE4C-0C99-E95B-374889288B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13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CEEE036-428A-832E-7FEA-9EE66EF0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参考符合预期的文章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6AC7EC4-B0EA-8D37-BE57-AD830D99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79" y="816173"/>
            <a:ext cx="5935985" cy="3637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6F166E-6F0D-95EB-A51C-38B91D2F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021" y="1731230"/>
            <a:ext cx="5074899" cy="2922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9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2045-87A7-1060-2376-352F21CE8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0055F23-66FA-47F9-5917-2047FAB0DD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14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EA89D28-E5BA-6544-A7CC-0016E631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选择自己感兴趣的主题进行缩检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BFB8A0-C49B-8B30-2991-807D4F189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35" y="931321"/>
            <a:ext cx="7396842" cy="120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箭头: 下 5">
            <a:extLst>
              <a:ext uri="{FF2B5EF4-FFF2-40B4-BE49-F238E27FC236}">
                <a16:creationId xmlns:a16="http://schemas.microsoft.com/office/drawing/2014/main" id="{AC4CCAF1-81D6-ACAB-37D6-44DFE67BE928}"/>
              </a:ext>
            </a:extLst>
          </p:cNvPr>
          <p:cNvSpPr/>
          <p:nvPr/>
        </p:nvSpPr>
        <p:spPr>
          <a:xfrm>
            <a:off x="4196443" y="2339068"/>
            <a:ext cx="232682" cy="4653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DC0370-21F1-0F39-A7C1-6C26570F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35" y="2944342"/>
            <a:ext cx="7462157" cy="1230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46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63EC0-5D97-B47B-CB51-81BECF339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F29D9D2-D2DE-D791-FB29-262C50D328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15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38005A4F-D975-B616-96AB-1699C2BB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19" y="412722"/>
            <a:ext cx="7886700" cy="415002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基本提问技巧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B4088F-A307-50A1-3E6A-888BD6395209}"/>
              </a:ext>
            </a:extLst>
          </p:cNvPr>
          <p:cNvSpPr txBox="1"/>
          <p:nvPr/>
        </p:nvSpPr>
        <p:spPr>
          <a:xfrm>
            <a:off x="525619" y="834632"/>
            <a:ext cx="4582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让模型反向提问，帮助深入思考和规划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AD9BD6-4482-087C-B92D-26991CC561A4}"/>
              </a:ext>
            </a:extLst>
          </p:cNvPr>
          <p:cNvSpPr txBox="1"/>
          <p:nvPr/>
        </p:nvSpPr>
        <p:spPr>
          <a:xfrm>
            <a:off x="576603" y="1149317"/>
            <a:ext cx="3285104" cy="2749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错误示例：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帮我解决智能电网运行效率低的问题。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正确示例：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我的目标是提升公司智能电网系统的运行效率，但目前不太清楚具体从哪些方面入手。请你扮演一位资深的智能电网技术专家，针对“如何有效提升智能电网系统运行效率”这个问题，先向我提出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个关键性的问题，引导我深入思考，最终找到提升运行效率的核心方向。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01F922-EC29-702E-874A-880BCB9C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405" y="1073605"/>
            <a:ext cx="4744181" cy="2817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0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E9A57-5FAC-1822-D088-C88DBD480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C158B27-FDC7-3697-AAF5-B90F99B1F2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16</a:t>
            </a:fld>
            <a:endParaRPr lang="en-US"/>
          </a:p>
        </p:txBody>
      </p:sp>
      <p:sp>
        <p:nvSpPr>
          <p:cNvPr id="2" name="标题 4">
            <a:extLst>
              <a:ext uri="{FF2B5EF4-FFF2-40B4-BE49-F238E27FC236}">
                <a16:creationId xmlns:a16="http://schemas.microsoft.com/office/drawing/2014/main" id="{FE42421D-143A-ACC5-1867-8D9B7D54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19" y="412722"/>
            <a:ext cx="7886700" cy="415002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基本提问技巧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85A560-C6F9-E7CA-E328-A61CC25CB644}"/>
              </a:ext>
            </a:extLst>
          </p:cNvPr>
          <p:cNvSpPr txBox="1"/>
          <p:nvPr/>
        </p:nvSpPr>
        <p:spPr>
          <a:xfrm>
            <a:off x="487694" y="827724"/>
            <a:ext cx="6861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规定知识状态：让模型根据受众的知识水平调整表达方式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203E7B-187E-A230-A934-C502F622B4C2}"/>
              </a:ext>
            </a:extLst>
          </p:cNvPr>
          <p:cNvSpPr txBox="1"/>
          <p:nvPr/>
        </p:nvSpPr>
        <p:spPr>
          <a:xfrm>
            <a:off x="450768" y="1242726"/>
            <a:ext cx="2338571" cy="241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错误示例：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解释一下区块链技术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正确示例：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请用最通俗易懂的语言，例如使用生活中的例子，向一位完全不懂技术的小学五年级学生，解释一下什么是区块链技术，字数控制在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字以内。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DEA28F-0EAF-D1D4-5CF8-6DE54562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21" y="1659507"/>
            <a:ext cx="5330227" cy="1824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58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E75ED-B116-110C-D532-14D99C29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48D87F7-E37D-71D5-B1D3-75303014E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17</a:t>
            </a:fld>
            <a:endParaRPr lang="en-US"/>
          </a:p>
        </p:txBody>
      </p:sp>
      <p:sp>
        <p:nvSpPr>
          <p:cNvPr id="2" name="标题 4">
            <a:extLst>
              <a:ext uri="{FF2B5EF4-FFF2-40B4-BE49-F238E27FC236}">
                <a16:creationId xmlns:a16="http://schemas.microsoft.com/office/drawing/2014/main" id="{093FB2DB-8F60-C72D-AEFA-B0F04903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19" y="412722"/>
            <a:ext cx="7886700" cy="415002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基本提问技巧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29E072E-D38E-46EB-EDA6-4196DD3E270D}"/>
              </a:ext>
            </a:extLst>
          </p:cNvPr>
          <p:cNvSpPr txBox="1"/>
          <p:nvPr/>
        </p:nvSpPr>
        <p:spPr>
          <a:xfrm>
            <a:off x="525619" y="889043"/>
            <a:ext cx="541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利用模型挑毛病或辩证思考，评估方案和决策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F5725A-269B-0088-30B2-5B36A5921E6C}"/>
              </a:ext>
            </a:extLst>
          </p:cNvPr>
          <p:cNvSpPr txBox="1"/>
          <p:nvPr/>
        </p:nvSpPr>
        <p:spPr>
          <a:xfrm>
            <a:off x="807300" y="1286794"/>
            <a:ext cx="2338571" cy="2749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错误示例：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评估一下这份</a:t>
            </a:r>
            <a:r>
              <a:rPr lang="zh-CN" altLang="en-US" sz="1100" i="0" dirty="0">
                <a:solidFill>
                  <a:srgbClr val="40404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智能电网升级方案</a:t>
            </a:r>
            <a:endParaRPr lang="en-US" altLang="zh-CN" sz="1100" i="0" dirty="0">
              <a:solidFill>
                <a:srgbClr val="40404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正确示例：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请你扮演一位资深的电力系统工程师，指出这份智能电网升级方案的潜在风险和不足之处，并针对每个方面给出具体的改进建议。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2B294D9-C8FC-39EF-6DDC-98882349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246" y="1410043"/>
            <a:ext cx="4531274" cy="2802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227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455" y="1869108"/>
            <a:ext cx="6801971" cy="702566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：权威学术资源库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889" y="30882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2789" y="955159"/>
            <a:ext cx="8153400" cy="4161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br>
              <a:rPr lang="en-US" altLang="zh-CN" sz="2000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363382" y="1391602"/>
            <a:ext cx="2467372" cy="26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Imaging</a:t>
            </a: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4715334" y="1044001"/>
            <a:ext cx="293903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 more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>
            <a:fillRect/>
          </a:stretch>
        </p:blipFill>
        <p:spPr bwMode="auto">
          <a:xfrm>
            <a:off x="6454035" y="4038930"/>
            <a:ext cx="766152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3" y="4017123"/>
            <a:ext cx="82172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6"/>
          <a:stretch>
            <a:fillRect/>
          </a:stretch>
        </p:blipFill>
        <p:spPr bwMode="auto">
          <a:xfrm>
            <a:off x="4331794" y="4027934"/>
            <a:ext cx="72486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1" y="4017123"/>
            <a:ext cx="753449" cy="92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>
            <a:fillRect/>
          </a:stretch>
        </p:blipFill>
        <p:spPr bwMode="auto">
          <a:xfrm>
            <a:off x="5331015" y="4026169"/>
            <a:ext cx="807437" cy="92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25" y="4027934"/>
            <a:ext cx="85189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灯片编号占位符 15"/>
          <p:cNvSpPr txBox="1"/>
          <p:nvPr/>
        </p:nvSpPr>
        <p:spPr>
          <a:xfrm>
            <a:off x="245175" y="4780985"/>
            <a:ext cx="529935" cy="1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t>19</a:t>
            </a:fld>
            <a:endParaRPr lang="en-US" altLang="zh-CN" sz="1400"/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978089" y="1534251"/>
            <a:ext cx="7162800" cy="2414084"/>
            <a:chOff x="1143000" y="2667001"/>
            <a:chExt cx="7162800" cy="2413374"/>
          </a:xfrm>
        </p:grpSpPr>
        <p:sp>
          <p:nvSpPr>
            <p:cNvPr id="16" name="圆角矩形 15"/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rgbClr val="6B1F7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2"/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18" name="矩形 13"/>
            <p:cNvPicPr>
              <a:picLocks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613" y="3556823"/>
              <a:ext cx="1625600" cy="152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19" y="406019"/>
            <a:ext cx="2651680" cy="611895"/>
          </a:xfrm>
        </p:spPr>
        <p:txBody>
          <a:bodyPr/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379266"/>
            <a:ext cx="6730093" cy="29134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工具：热点分析与潜在研究方向挖掘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：权威学术资源库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：可靠的学术发表平台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2375" y="1242136"/>
            <a:ext cx="4888600" cy="2372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</a:t>
            </a:r>
          </a:p>
        </p:txBody>
      </p:sp>
      <p:sp>
        <p:nvSpPr>
          <p:cNvPr id="5" name="矩形 4"/>
          <p:cNvSpPr/>
          <p:nvPr/>
        </p:nvSpPr>
        <p:spPr>
          <a:xfrm>
            <a:off x="3184563" y="412873"/>
            <a:ext cx="1619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自动认证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文本占位符 4"/>
          <p:cNvSpPr txBox="1">
            <a:spLocks noChangeArrowheads="1"/>
          </p:cNvSpPr>
          <p:nvPr/>
        </p:nvSpPr>
        <p:spPr>
          <a:xfrm>
            <a:off x="4860832" y="437495"/>
            <a:ext cx="4539748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1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URL: </a:t>
            </a:r>
            <a:r>
              <a:rPr lang="en-US" altLang="zh-CN" sz="1800" b="1" i="1" u="sng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https://ieeexplore.ieee.org</a:t>
            </a:r>
            <a:endParaRPr lang="en-US" altLang="zh-CN" sz="1800" b="1" i="1" u="sng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213" y="1068904"/>
            <a:ext cx="5783894" cy="3323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全文数据库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CIE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Data and Cybersecurity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Semiconductors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Artech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House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Packt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Manning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 Gruyter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电子图书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8106" y="1197768"/>
            <a:ext cx="2680360" cy="173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6319853" y="3125881"/>
            <a:ext cx="2384500" cy="1415772"/>
            <a:chOff x="6405553" y="2844785"/>
            <a:chExt cx="2384500" cy="1415772"/>
          </a:xfrm>
        </p:grpSpPr>
        <p:sp>
          <p:nvSpPr>
            <p:cNvPr id="14" name="文本框 13"/>
            <p:cNvSpPr txBox="1"/>
            <p:nvPr/>
          </p:nvSpPr>
          <p:spPr>
            <a:xfrm>
              <a:off x="6405553" y="2844785"/>
              <a:ext cx="2384500" cy="14157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浏览器：</a:t>
              </a:r>
              <a:endPara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Firefox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Safari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Chrome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Opera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Microsoft Edge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12090" y="2964584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345366" y="3183339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97791" y="3382131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364465" y="3600886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084415" y="3785552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286860" y="4609212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424986" y="1322768"/>
            <a:ext cx="3213111" cy="1341906"/>
            <a:chOff x="2068180" y="1327679"/>
            <a:chExt cx="2727960" cy="1415421"/>
          </a:xfrm>
        </p:grpSpPr>
        <p:sp>
          <p:nvSpPr>
            <p:cNvPr id="4" name="圆角矩形 3"/>
            <p:cNvSpPr/>
            <p:nvPr/>
          </p:nvSpPr>
          <p:spPr>
            <a:xfrm>
              <a:off x="2068180" y="1359524"/>
              <a:ext cx="2727960" cy="1363980"/>
            </a:xfrm>
            <a:prstGeom prst="roundRect">
              <a:avLst/>
            </a:prstGeom>
            <a:solidFill>
              <a:srgbClr val="FFE699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18825" y="1327679"/>
              <a:ext cx="2646419" cy="1415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期刊和杂志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会议录（每年）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标准文档（草案除外）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IET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VDE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会议录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Bell Labs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技术期刊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右箭头 20"/>
          <p:cNvSpPr/>
          <p:nvPr/>
        </p:nvSpPr>
        <p:spPr>
          <a:xfrm>
            <a:off x="3638097" y="1837519"/>
            <a:ext cx="638721" cy="156201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309426" y="1656282"/>
            <a:ext cx="177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 Library (IEL)</a:t>
            </a:r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21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4AD62F2-F29A-0E8A-913E-52D5682A9474}"/>
              </a:ext>
            </a:extLst>
          </p:cNvPr>
          <p:cNvSpPr txBox="1"/>
          <p:nvPr/>
        </p:nvSpPr>
        <p:spPr>
          <a:xfrm>
            <a:off x="207043" y="361582"/>
            <a:ext cx="259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校外访问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-VPN</a:t>
            </a:r>
            <a:endParaRPr lang="en-US" altLang="zh-CN" sz="2800" b="1" dirty="0">
              <a:solidFill>
                <a:srgbClr val="6B1F73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B22E055-89EA-27E9-C654-5799C06A78B7}"/>
              </a:ext>
            </a:extLst>
          </p:cNvPr>
          <p:cNvSpPr/>
          <p:nvPr/>
        </p:nvSpPr>
        <p:spPr>
          <a:xfrm>
            <a:off x="0" y="1060703"/>
            <a:ext cx="9143999" cy="3683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22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6ACAFB-7C0B-C3AC-F06A-F284C571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486" y="1299436"/>
            <a:ext cx="6001027" cy="291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30FEC5-3FA3-C57E-47DD-981ED87CA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486" y="1240472"/>
            <a:ext cx="612250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262906-DA67-2296-7302-565130B73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487" y="1279178"/>
            <a:ext cx="6122504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4AD62F2-F29A-0E8A-913E-52D5682A9474}"/>
              </a:ext>
            </a:extLst>
          </p:cNvPr>
          <p:cNvSpPr txBox="1"/>
          <p:nvPr/>
        </p:nvSpPr>
        <p:spPr>
          <a:xfrm>
            <a:off x="207043" y="361582"/>
            <a:ext cx="475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校外访问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SeamlessAccess</a:t>
            </a:r>
            <a:r>
              <a:rPr lang="zh-CN" altLang="en-US" sz="2800" b="1" dirty="0">
                <a:solidFill>
                  <a:srgbClr val="6B1F7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en-US" altLang="zh-CN" sz="2800" b="1" dirty="0">
              <a:solidFill>
                <a:srgbClr val="6B1F73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BE6F90-2622-116C-AB6C-09E66257A4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71487" y="1240472"/>
            <a:ext cx="6122504" cy="233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60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23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852" b="852"/>
          <a:stretch/>
        </p:blipFill>
        <p:spPr>
          <a:xfrm>
            <a:off x="1830127" y="1344246"/>
            <a:ext cx="4599622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圆角矩形 4"/>
          <p:cNvSpPr/>
          <p:nvPr/>
        </p:nvSpPr>
        <p:spPr>
          <a:xfrm>
            <a:off x="4075120" y="2544966"/>
            <a:ext cx="905934" cy="22859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8863" y="1758751"/>
            <a:ext cx="5772514" cy="1779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1399" b="1399"/>
          <a:stretch/>
        </p:blipFill>
        <p:spPr>
          <a:xfrm>
            <a:off x="1188863" y="1090278"/>
            <a:ext cx="5964036" cy="3137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8607" y="832048"/>
            <a:ext cx="5336647" cy="371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24711" y="825714"/>
            <a:ext cx="5892339" cy="3927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E44C72-5F02-1A00-BA82-87032E8DCE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02783" y="2773565"/>
            <a:ext cx="5040971" cy="210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72414A8-B9EC-9EEF-31FD-8DB555F1F67E}"/>
              </a:ext>
            </a:extLst>
          </p:cNvPr>
          <p:cNvSpPr/>
          <p:nvPr/>
        </p:nvSpPr>
        <p:spPr>
          <a:xfrm>
            <a:off x="1321104" y="4503977"/>
            <a:ext cx="627644" cy="2490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977E4D7-DA37-E9B9-3831-C11D0FB8AEEF}"/>
              </a:ext>
            </a:extLst>
          </p:cNvPr>
          <p:cNvCxnSpPr>
            <a:cxnSpLocks/>
          </p:cNvCxnSpPr>
          <p:nvPr/>
        </p:nvCxnSpPr>
        <p:spPr>
          <a:xfrm>
            <a:off x="1948749" y="4663281"/>
            <a:ext cx="945526" cy="1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7008"/>
          <a:stretch/>
        </p:blipFill>
        <p:spPr>
          <a:xfrm>
            <a:off x="1358194" y="921735"/>
            <a:ext cx="6427611" cy="2901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628" y="254000"/>
            <a:ext cx="3689772" cy="569226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B356BE-859B-9970-FE12-9963CDC0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1" y="921735"/>
            <a:ext cx="8541670" cy="290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985332" y="2718052"/>
            <a:ext cx="7320951" cy="2209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sz="1800" dirty="0">
                <a:solidFill>
                  <a:schemeClr val="tx1"/>
                </a:solidFill>
              </a:rPr>
              <a:t>一框式检索</a:t>
            </a:r>
            <a:r>
              <a:rPr lang="en-US" altLang="zh-CN" sz="1800" dirty="0">
                <a:solidFill>
                  <a:schemeClr val="tx1"/>
                </a:solidFill>
              </a:rPr>
              <a:t>(Global Search)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1. </a:t>
            </a:r>
            <a:r>
              <a:rPr lang="zh-CN" altLang="en-US" sz="1400" b="0" dirty="0">
                <a:solidFill>
                  <a:schemeClr val="tx1"/>
                </a:solidFill>
              </a:rPr>
              <a:t>默认检索内容：</a:t>
            </a:r>
            <a:r>
              <a:rPr lang="en-US" altLang="zh-CN" sz="1400" b="0" dirty="0">
                <a:solidFill>
                  <a:schemeClr val="tx1"/>
                </a:solidFill>
              </a:rPr>
              <a:t>metadata only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2. </a:t>
            </a:r>
            <a:r>
              <a:rPr lang="zh-CN" altLang="en-US" sz="1400" b="0" dirty="0">
                <a:solidFill>
                  <a:schemeClr val="tx1"/>
                </a:solidFill>
              </a:rPr>
              <a:t>检索词之间的默认关系：</a:t>
            </a:r>
            <a:r>
              <a:rPr lang="en-US" altLang="zh-CN" sz="1400" b="0" dirty="0">
                <a:solidFill>
                  <a:schemeClr val="tx1"/>
                </a:solidFill>
              </a:rPr>
              <a:t>AND     </a:t>
            </a:r>
            <a:r>
              <a:rPr lang="zh-CN" altLang="en-US" sz="1400" b="0" dirty="0">
                <a:solidFill>
                  <a:schemeClr val="tx1"/>
                </a:solidFill>
              </a:rPr>
              <a:t>如</a:t>
            </a:r>
            <a:r>
              <a:rPr lang="en-US" altLang="zh-CN" sz="1400" b="0" dirty="0">
                <a:solidFill>
                  <a:schemeClr val="tx1"/>
                </a:solidFill>
              </a:rPr>
              <a:t> artificial intelligence= artificial </a:t>
            </a:r>
            <a:r>
              <a:rPr lang="en-US" altLang="zh-CN" sz="1400" b="0" u="sng" dirty="0">
                <a:solidFill>
                  <a:schemeClr val="tx1"/>
                </a:solidFill>
              </a:rPr>
              <a:t>AND</a:t>
            </a:r>
            <a:r>
              <a:rPr lang="en-US" altLang="zh-CN" sz="1400" b="0" dirty="0">
                <a:solidFill>
                  <a:schemeClr val="tx1"/>
                </a:solidFill>
              </a:rPr>
              <a:t> intelligence 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3. </a:t>
            </a:r>
            <a:r>
              <a:rPr lang="zh-CN" altLang="en-US" sz="1400" b="0" dirty="0">
                <a:solidFill>
                  <a:schemeClr val="tx1"/>
                </a:solidFill>
              </a:rPr>
              <a:t>支持命令检索：</a:t>
            </a:r>
            <a:r>
              <a:rPr lang="en-US" altLang="zh-CN" sz="1400" b="0" dirty="0">
                <a:solidFill>
                  <a:schemeClr val="tx1"/>
                </a:solidFill>
              </a:rPr>
              <a:t>    </a:t>
            </a:r>
            <a:r>
              <a:rPr lang="zh-CN" altLang="en-US" sz="1400" b="0" dirty="0">
                <a:solidFill>
                  <a:schemeClr val="tx1"/>
                </a:solidFill>
              </a:rPr>
              <a:t>如</a:t>
            </a:r>
            <a:r>
              <a:rPr lang="en-US" altLang="zh-CN" sz="1400" b="0" dirty="0">
                <a:solidFill>
                  <a:schemeClr val="tx1"/>
                </a:solidFill>
              </a:rPr>
              <a:t>"Abstract": artificial AND "Publication Title": intelligence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4. </a:t>
            </a:r>
            <a:r>
              <a:rPr lang="zh-CN" altLang="en-US" sz="1400" b="0" dirty="0">
                <a:solidFill>
                  <a:schemeClr val="tx1"/>
                </a:solidFill>
              </a:rPr>
              <a:t>自动获取词根：名词单复数</a:t>
            </a:r>
            <a:r>
              <a:rPr lang="en-US" altLang="zh-CN" sz="1400" b="0" dirty="0">
                <a:solidFill>
                  <a:schemeClr val="tx1"/>
                </a:solidFill>
              </a:rPr>
              <a:t>, </a:t>
            </a:r>
            <a:r>
              <a:rPr lang="zh-CN" altLang="en-US" sz="1400" b="0" dirty="0">
                <a:solidFill>
                  <a:schemeClr val="tx1"/>
                </a:solidFill>
              </a:rPr>
              <a:t>动词时态变换</a:t>
            </a:r>
            <a:r>
              <a:rPr lang="en-US" altLang="zh-CN" sz="1400" b="0" dirty="0">
                <a:solidFill>
                  <a:schemeClr val="tx1"/>
                </a:solidFill>
              </a:rPr>
              <a:t>, </a:t>
            </a:r>
            <a:r>
              <a:rPr lang="zh-CN" altLang="en-US" sz="1400" b="0" dirty="0">
                <a:solidFill>
                  <a:schemeClr val="tx1"/>
                </a:solidFill>
              </a:rPr>
              <a:t>英式美式拼写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5. </a:t>
            </a:r>
            <a:r>
              <a:rPr lang="zh-CN" altLang="en-US" sz="1400" b="0" dirty="0">
                <a:solidFill>
                  <a:schemeClr val="tx1"/>
                </a:solidFill>
              </a:rPr>
              <a:t>精确检索使用双引号：词组、固定搭配； 如“</a:t>
            </a:r>
            <a:r>
              <a:rPr lang="en-US" altLang="zh-CN" sz="1400" b="0" dirty="0">
                <a:solidFill>
                  <a:schemeClr val="tx1"/>
                </a:solidFill>
              </a:rPr>
              <a:t>artificial intelligence”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6. </a:t>
            </a:r>
            <a:r>
              <a:rPr lang="zh-CN" altLang="en-US" sz="1400" b="0" dirty="0">
                <a:solidFill>
                  <a:schemeClr val="tx1"/>
                </a:solidFill>
              </a:rPr>
              <a:t>模糊检索使用*和？：</a:t>
            </a:r>
            <a:r>
              <a:rPr lang="en-US" altLang="zh-CN" sz="1400" b="0" dirty="0">
                <a:solidFill>
                  <a:schemeClr val="tx1"/>
                </a:solidFill>
              </a:rPr>
              <a:t>learn*</a:t>
            </a:r>
            <a:r>
              <a:rPr lang="zh-CN" altLang="en-US" sz="1400" b="0" dirty="0">
                <a:solidFill>
                  <a:schemeClr val="tx1"/>
                </a:solidFill>
              </a:rPr>
              <a:t>（可以包含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ing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ed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 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er</a:t>
            </a:r>
            <a:r>
              <a:rPr lang="en-US" altLang="zh-CN" sz="1400" b="0" dirty="0">
                <a:solidFill>
                  <a:schemeClr val="tx1"/>
                </a:solidFill>
              </a:rPr>
              <a:t> </a:t>
            </a:r>
            <a:r>
              <a:rPr lang="zh-CN" altLang="en-US" sz="1400" b="0" dirty="0">
                <a:solidFill>
                  <a:schemeClr val="tx1"/>
                </a:solidFill>
              </a:rPr>
              <a:t>）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7. </a:t>
            </a:r>
            <a:r>
              <a:rPr lang="zh-CN" altLang="en-US" sz="1400" b="0" dirty="0">
                <a:solidFill>
                  <a:schemeClr val="tx1"/>
                </a:solidFill>
              </a:rPr>
              <a:t>检索词不区分大小写，检索运算符全部大写</a:t>
            </a:r>
            <a:endParaRPr lang="en-US" altLang="zh-CN" sz="1400" b="0" dirty="0">
              <a:solidFill>
                <a:schemeClr val="tx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24</a:t>
            </a:fld>
            <a:endParaRPr lang="en-US"/>
          </a:p>
        </p:txBody>
      </p:sp>
      <p:pic>
        <p:nvPicPr>
          <p:cNvPr id="8" name="图片 1" descr="303b32313537303832373bcecabac5">
            <a:extLst>
              <a:ext uri="{FF2B5EF4-FFF2-40B4-BE49-F238E27FC236}">
                <a16:creationId xmlns:a16="http://schemas.microsoft.com/office/drawing/2014/main" id="{06D7F8E9-F6FF-743A-0637-80DB232085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2692" y="1970458"/>
            <a:ext cx="488149" cy="48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25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9401" y="235810"/>
            <a:ext cx="6478982" cy="463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39400" y="270157"/>
            <a:ext cx="904563" cy="1649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4703" y="21368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缩减框</a:t>
            </a:r>
          </a:p>
        </p:txBody>
      </p:sp>
      <p:sp>
        <p:nvSpPr>
          <p:cNvPr id="7" name="矩形 6"/>
          <p:cNvSpPr/>
          <p:nvPr/>
        </p:nvSpPr>
        <p:spPr>
          <a:xfrm>
            <a:off x="1012372" y="489622"/>
            <a:ext cx="6465862" cy="55952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05770" y="530692"/>
            <a:ext cx="16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文献类型筛选</a:t>
            </a:r>
          </a:p>
        </p:txBody>
      </p:sp>
      <p:sp>
        <p:nvSpPr>
          <p:cNvPr id="9" name="矩形 8"/>
          <p:cNvSpPr/>
          <p:nvPr/>
        </p:nvSpPr>
        <p:spPr>
          <a:xfrm>
            <a:off x="1012373" y="1098235"/>
            <a:ext cx="6465862" cy="89040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05770" y="144490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出版物推荐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81798" y="33841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相关文献推荐</a:t>
            </a:r>
          </a:p>
        </p:txBody>
      </p:sp>
      <p:sp>
        <p:nvSpPr>
          <p:cNvPr id="12" name="矩形 11"/>
          <p:cNvSpPr/>
          <p:nvPr/>
        </p:nvSpPr>
        <p:spPr>
          <a:xfrm>
            <a:off x="2257971" y="2126512"/>
            <a:ext cx="5220264" cy="2746831"/>
          </a:xfrm>
          <a:prstGeom prst="rect">
            <a:avLst/>
          </a:prstGeom>
          <a:noFill/>
          <a:ln w="19050">
            <a:solidFill>
              <a:srgbClr val="6B1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2372" y="3301550"/>
            <a:ext cx="1197427" cy="1571793"/>
          </a:xfrm>
          <a:prstGeom prst="rect">
            <a:avLst/>
          </a:prstGeom>
          <a:noFill/>
          <a:ln w="19050">
            <a:solidFill>
              <a:srgbClr val="75B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1441" y="366547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</a:t>
            </a:r>
            <a:endParaRPr lang="en-US" altLang="zh-CN" dirty="0">
              <a:solidFill>
                <a:srgbClr val="75B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分析栏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13" y="2332714"/>
            <a:ext cx="905248" cy="85244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83157" y="2093679"/>
            <a:ext cx="144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文献排序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DA2753-7BDC-2821-8A40-042BCD7982B2}"/>
              </a:ext>
            </a:extLst>
          </p:cNvPr>
          <p:cNvSpPr/>
          <p:nvPr/>
        </p:nvSpPr>
        <p:spPr>
          <a:xfrm>
            <a:off x="1039402" y="2093679"/>
            <a:ext cx="1170398" cy="47807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AFCCB6B-6A1E-D79A-0BB8-252EEB9CA2C8}"/>
              </a:ext>
            </a:extLst>
          </p:cNvPr>
          <p:cNvSpPr txBox="1"/>
          <p:nvPr/>
        </p:nvSpPr>
        <p:spPr>
          <a:xfrm>
            <a:off x="-13308" y="1961950"/>
            <a:ext cx="11079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新功能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图像搜索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仅限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IEL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77D90DD-6328-9577-AAC5-0C63EFCD6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3"/>
          <a:stretch/>
        </p:blipFill>
        <p:spPr>
          <a:xfrm>
            <a:off x="2273214" y="2040757"/>
            <a:ext cx="4013852" cy="29106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015CB2A-077C-E1B0-2D8D-5FC112112A9E}"/>
              </a:ext>
            </a:extLst>
          </p:cNvPr>
          <p:cNvSpPr txBox="1"/>
          <p:nvPr/>
        </p:nvSpPr>
        <p:spPr>
          <a:xfrm>
            <a:off x="1039297" y="2613484"/>
            <a:ext cx="11785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0FC0CAC-92F8-0C5E-D81A-A9B3158FFE5E}"/>
              </a:ext>
            </a:extLst>
          </p:cNvPr>
          <p:cNvCxnSpPr>
            <a:cxnSpLocks/>
          </p:cNvCxnSpPr>
          <p:nvPr/>
        </p:nvCxnSpPr>
        <p:spPr>
          <a:xfrm>
            <a:off x="1935043" y="2797644"/>
            <a:ext cx="628171" cy="22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19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ldLvl="0" animBg="1"/>
      <p:bldP spid="8" grpId="0"/>
      <p:bldP spid="9" grpId="0" bldLvl="0" animBg="1"/>
      <p:bldP spid="10" grpId="0"/>
      <p:bldP spid="11" grpId="0"/>
      <p:bldP spid="12" grpId="0" bldLvl="0" animBg="1"/>
      <p:bldP spid="13" grpId="0" bldLvl="0" animBg="1"/>
      <p:bldP spid="14" grpId="0"/>
      <p:bldP spid="16" grpId="0"/>
      <p:bldP spid="3" grpId="0" bldLvl="0" animBg="1"/>
      <p:bldP spid="17" grpId="0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3110" y="323770"/>
            <a:ext cx="260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聚类分析功能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26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530" r="4530"/>
          <a:stretch/>
        </p:blipFill>
        <p:spPr>
          <a:xfrm>
            <a:off x="279166" y="953129"/>
            <a:ext cx="1374502" cy="3624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385" r="4385"/>
          <a:stretch/>
        </p:blipFill>
        <p:spPr>
          <a:xfrm>
            <a:off x="1979550" y="953129"/>
            <a:ext cx="1408146" cy="383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07330" y="924538"/>
            <a:ext cx="1434202" cy="3700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67414" y="940686"/>
            <a:ext cx="1562028" cy="382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2200" y="953129"/>
            <a:ext cx="1436038" cy="327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B5CA2AE-5AA9-8735-5C36-120BB840B3B1}"/>
              </a:ext>
            </a:extLst>
          </p:cNvPr>
          <p:cNvSpPr/>
          <p:nvPr/>
        </p:nvSpPr>
        <p:spPr>
          <a:xfrm>
            <a:off x="282290" y="1028699"/>
            <a:ext cx="40758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C68AB57-8E10-A617-8F2F-978468C3D710}"/>
              </a:ext>
            </a:extLst>
          </p:cNvPr>
          <p:cNvSpPr/>
          <p:nvPr/>
        </p:nvSpPr>
        <p:spPr>
          <a:xfrm>
            <a:off x="2011899" y="997735"/>
            <a:ext cx="40758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E4B84C-C96C-AC3C-851C-67E1373EF0D9}"/>
              </a:ext>
            </a:extLst>
          </p:cNvPr>
          <p:cNvSpPr/>
          <p:nvPr/>
        </p:nvSpPr>
        <p:spPr>
          <a:xfrm>
            <a:off x="3733386" y="953129"/>
            <a:ext cx="57191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9E3043-9DC8-503E-435D-2C1201718F99}"/>
              </a:ext>
            </a:extLst>
          </p:cNvPr>
          <p:cNvSpPr/>
          <p:nvPr/>
        </p:nvSpPr>
        <p:spPr>
          <a:xfrm>
            <a:off x="5559140" y="997734"/>
            <a:ext cx="873410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8A8759F-C637-2782-BAA6-795EDB0FFB00}"/>
              </a:ext>
            </a:extLst>
          </p:cNvPr>
          <p:cNvSpPr/>
          <p:nvPr/>
        </p:nvSpPr>
        <p:spPr>
          <a:xfrm>
            <a:off x="7352200" y="1931184"/>
            <a:ext cx="959950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-Media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27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34303" y="940047"/>
            <a:ext cx="5206358" cy="1631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1809" r="1809"/>
          <a:stretch/>
        </p:blipFill>
        <p:spPr>
          <a:xfrm>
            <a:off x="2534304" y="2990822"/>
            <a:ext cx="5206358" cy="1469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5F18D8-175B-B291-9B48-BC72D53867AA}"/>
              </a:ext>
            </a:extLst>
          </p:cNvPr>
          <p:cNvSpPr/>
          <p:nvPr/>
        </p:nvSpPr>
        <p:spPr>
          <a:xfrm>
            <a:off x="288974" y="2483243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-Datasets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28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0589" y="875364"/>
            <a:ext cx="4060245" cy="177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r="15313"/>
          <a:stretch/>
        </p:blipFill>
        <p:spPr>
          <a:xfrm>
            <a:off x="2620589" y="2981739"/>
            <a:ext cx="5069218" cy="1539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61332" y="1421445"/>
            <a:ext cx="4994236" cy="228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BA15CB2-098B-7F7E-443A-EC612A04D631}"/>
              </a:ext>
            </a:extLst>
          </p:cNvPr>
          <p:cNvSpPr/>
          <p:nvPr/>
        </p:nvSpPr>
        <p:spPr>
          <a:xfrm>
            <a:off x="288974" y="2654299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78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-Code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29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79396" y="862266"/>
            <a:ext cx="4859658" cy="1666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91801" y="790302"/>
            <a:ext cx="5034848" cy="4000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D567F53-E160-7A33-866E-7807B5DDC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95C42AF-97DE-44F2-A240-E582F3EF92F7}"/>
              </a:ext>
            </a:extLst>
          </p:cNvPr>
          <p:cNvSpPr/>
          <p:nvPr/>
        </p:nvSpPr>
        <p:spPr>
          <a:xfrm>
            <a:off x="288974" y="2831312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2" y="1897183"/>
            <a:ext cx="8839200" cy="702566"/>
          </a:xfrm>
        </p:spPr>
        <p:txBody>
          <a:bodyPr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工具：热点分析与潜在研究方向挖掘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-Video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30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8561" y="901174"/>
            <a:ext cx="5492643" cy="1723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58561" y="901174"/>
            <a:ext cx="6217529" cy="3299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D0A3BD-E66A-248F-DA39-075457964C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5D29C11-5AD8-B08F-E7D2-7131A967DA07}"/>
              </a:ext>
            </a:extLst>
          </p:cNvPr>
          <p:cNvSpPr/>
          <p:nvPr/>
        </p:nvSpPr>
        <p:spPr>
          <a:xfrm>
            <a:off x="288974" y="2978149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-Immersive Articles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31</a:t>
            </a:fld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6345" y="862265"/>
            <a:ext cx="5298956" cy="120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6345" y="2360134"/>
            <a:ext cx="5259252" cy="235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291663-83BD-D85D-FC14-5F547AB6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828F58-F89E-289A-DA24-6F3E28634D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34296" y="820586"/>
            <a:ext cx="5402323" cy="3976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16F384-7096-CF65-9390-035587A4DE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10551" y="1962316"/>
            <a:ext cx="4900066" cy="2416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DBF973E-C33A-D4A5-BB2B-9906E0217EDA}"/>
              </a:ext>
            </a:extLst>
          </p:cNvPr>
          <p:cNvSpPr/>
          <p:nvPr/>
        </p:nvSpPr>
        <p:spPr>
          <a:xfrm>
            <a:off x="348285" y="3170364"/>
            <a:ext cx="1059095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729" b="729"/>
          <a:stretch/>
        </p:blipFill>
        <p:spPr>
          <a:xfrm>
            <a:off x="1089397" y="849674"/>
            <a:ext cx="6694998" cy="409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32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698861F-259F-BA7C-9AEC-250DFCABB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96" y="817455"/>
            <a:ext cx="6778676" cy="329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>
            <a:off x="2786579" y="1384653"/>
            <a:ext cx="72008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06659" y="1230764"/>
            <a:ext cx="21069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不可使用批量下载软件</a:t>
            </a:r>
          </a:p>
        </p:txBody>
      </p:sp>
      <p:sp>
        <p:nvSpPr>
          <p:cNvPr id="9" name="矩形 8"/>
          <p:cNvSpPr/>
          <p:nvPr/>
        </p:nvSpPr>
        <p:spPr>
          <a:xfrm>
            <a:off x="6440557" y="2181258"/>
            <a:ext cx="1287927" cy="2162811"/>
          </a:xfrm>
          <a:prstGeom prst="rect">
            <a:avLst/>
          </a:prstGeom>
          <a:noFill/>
          <a:ln w="28575">
            <a:solidFill>
              <a:srgbClr val="FFB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79331" y="2707159"/>
            <a:ext cx="112010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可以找到相似的文献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2256" b="2256"/>
          <a:stretch/>
        </p:blipFill>
        <p:spPr>
          <a:xfrm>
            <a:off x="2445974" y="341851"/>
            <a:ext cx="2935724" cy="2200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2" y="341851"/>
            <a:ext cx="1851772" cy="422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06671" y="1485527"/>
            <a:ext cx="3153503" cy="2271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直接箭头连接符 4"/>
          <p:cNvCxnSpPr/>
          <p:nvPr/>
        </p:nvCxnSpPr>
        <p:spPr>
          <a:xfrm flipV="1">
            <a:off x="1879738" y="2394264"/>
            <a:ext cx="607778" cy="983824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cxnSpLocks/>
          </p:cNvCxnSpPr>
          <p:nvPr/>
        </p:nvCxnSpPr>
        <p:spPr>
          <a:xfrm>
            <a:off x="1879738" y="3847401"/>
            <a:ext cx="607778" cy="0"/>
          </a:xfrm>
          <a:prstGeom prst="straightConnector1">
            <a:avLst/>
          </a:prstGeom>
          <a:ln w="44450">
            <a:solidFill>
              <a:srgbClr val="11A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488270" y="517267"/>
            <a:ext cx="808295" cy="0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44457" y="4654044"/>
            <a:ext cx="767931" cy="0"/>
          </a:xfrm>
          <a:prstGeom prst="straightConnector1">
            <a:avLst/>
          </a:prstGeom>
          <a:ln w="44450">
            <a:solidFill>
              <a:srgbClr val="11A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367832" y="341851"/>
            <a:ext cx="25961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可快速获取参考文献全文，追溯经典文献；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367832" y="3994605"/>
            <a:ext cx="2596176" cy="874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可快速获取引文文献，了解领域研究进展；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367832" y="2484535"/>
            <a:ext cx="2159566" cy="307777"/>
          </a:xfrm>
          <a:prstGeom prst="rect">
            <a:avLst/>
          </a:prstGeom>
          <a:solidFill>
            <a:srgbClr val="017277"/>
          </a:solidFill>
          <a:ln>
            <a:solidFill>
              <a:srgbClr val="017277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引文图谱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：可看发展脉络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5354695" y="537751"/>
            <a:ext cx="498583" cy="2374129"/>
            <a:chOff x="5354695" y="537751"/>
            <a:chExt cx="498583" cy="2374129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5354695" y="537751"/>
              <a:ext cx="486660" cy="985124"/>
            </a:xfrm>
            <a:prstGeom prst="straightConnector1">
              <a:avLst/>
            </a:prstGeom>
            <a:ln w="57150">
              <a:solidFill>
                <a:srgbClr val="017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cxnSpLocks/>
            </p:cNvCxnSpPr>
            <p:nvPr/>
          </p:nvCxnSpPr>
          <p:spPr>
            <a:xfrm flipV="1">
              <a:off x="5411172" y="2709156"/>
              <a:ext cx="442106" cy="202724"/>
            </a:xfrm>
            <a:prstGeom prst="straightConnector1">
              <a:avLst/>
            </a:prstGeom>
            <a:ln w="57150">
              <a:solidFill>
                <a:srgbClr val="017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33</a:t>
            </a:fld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84294" y="2709156"/>
            <a:ext cx="2900626" cy="2096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43148" y="427268"/>
            <a:ext cx="4463270" cy="4234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989445" y="1359965"/>
            <a:ext cx="2154555" cy="1137285"/>
          </a:xfrm>
          <a:prstGeom prst="rect">
            <a:avLst/>
          </a:prstGeom>
          <a:solidFill>
            <a:srgbClr val="772982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Metrics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数据统计</a:t>
            </a: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侧面了解该研究关注度/热度/重要程度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34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29" y="377483"/>
            <a:ext cx="1873684" cy="4239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9934" y="980164"/>
            <a:ext cx="7367144" cy="3575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04425" y="294235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9934" y="980164"/>
            <a:ext cx="7367144" cy="3575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773147" y="1946179"/>
            <a:ext cx="2051173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批量下载文件；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可下载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文件大小不超过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500MB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949" y="1166903"/>
            <a:ext cx="7261868" cy="3524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73119" y="355830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引文信息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36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297" y="1129210"/>
            <a:ext cx="7339520" cy="3562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743701" y="1663457"/>
            <a:ext cx="2749685" cy="369332"/>
          </a:xfrm>
          <a:prstGeom prst="rect">
            <a:avLst/>
          </a:prstGeom>
          <a:solidFill>
            <a:srgbClr val="FFDD7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12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以不同格式一次性导出引文信息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454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注册账号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个人设置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37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3619" y="1240131"/>
            <a:ext cx="6604561" cy="3205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30861"/>
          <a:stretch>
            <a:fillRect/>
          </a:stretch>
        </p:blipFill>
        <p:spPr>
          <a:xfrm>
            <a:off x="1203619" y="1173640"/>
            <a:ext cx="6712493" cy="3338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内容占位符 2"/>
          <p:cNvSpPr txBox="1">
            <a:spLocks noChangeArrowheads="1"/>
          </p:cNvSpPr>
          <p:nvPr/>
        </p:nvSpPr>
        <p:spPr>
          <a:xfrm>
            <a:off x="660775" y="1081385"/>
            <a:ext cx="7822449" cy="35232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个人账号可以：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追踪最新技术，权威研究人员、机构发表的文献、特定出版物等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创建个人资料夹，分类管理文献数据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设置最喜爱的封面期刊，能直接显示于首页，便于随时访问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设置页面显示偏好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查看检索历史，检索历史内容由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条扩大到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条，还增加了导出和打印功能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针对检索式进行订阅提醒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38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59" y="1135008"/>
            <a:ext cx="6622833" cy="3201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7377" r="15069"/>
          <a:stretch>
            <a:fillRect/>
          </a:stretch>
        </p:blipFill>
        <p:spPr>
          <a:xfrm>
            <a:off x="525619" y="1135008"/>
            <a:ext cx="8171849" cy="325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571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了解机构发文情况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4494" y="1011041"/>
            <a:ext cx="5714474" cy="3000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1316552" y="1110178"/>
            <a:ext cx="6348578" cy="3095265"/>
            <a:chOff x="1799456" y="864430"/>
            <a:chExt cx="5465270" cy="26646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9456" y="864430"/>
              <a:ext cx="5465270" cy="26646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8285" y="1923415"/>
              <a:ext cx="495908" cy="24795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8338" y="1720687"/>
              <a:ext cx="745003" cy="1232120"/>
            </a:xfrm>
            <a:prstGeom prst="rect">
              <a:avLst/>
            </a:prstGeom>
          </p:spPr>
        </p:pic>
      </p:grp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9D2DF-05E1-560C-CEAB-413B7A3C2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72580C5-E015-3D0C-E349-611B9C2A57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2B649A2-13B9-71D2-68CD-DBC789BC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如何全面准确地检索文献信息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AE717A94-64A9-F71E-54CB-AD3F9C12328F}"/>
              </a:ext>
            </a:extLst>
          </p:cNvPr>
          <p:cNvGraphicFramePr/>
          <p:nvPr/>
        </p:nvGraphicFramePr>
        <p:xfrm>
          <a:off x="461197" y="1213410"/>
          <a:ext cx="8093870" cy="3143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6654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6763" b="5361"/>
          <a:stretch/>
        </p:blipFill>
        <p:spPr>
          <a:xfrm>
            <a:off x="1916027" y="1056085"/>
            <a:ext cx="5530535" cy="1955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查看、管理订阅的检索提醒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3479" b="11327"/>
          <a:stretch>
            <a:fillRect/>
          </a:stretch>
        </p:blipFill>
        <p:spPr>
          <a:xfrm>
            <a:off x="1061181" y="1703970"/>
            <a:ext cx="7527481" cy="1260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21" y="2366832"/>
            <a:ext cx="8102600" cy="988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272170" y="3593710"/>
            <a:ext cx="6566542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订阅期刊、会议、标准、电子图书、施引文献、作者发文更新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51" y="821841"/>
            <a:ext cx="5776483" cy="3832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4739524" y="940802"/>
            <a:ext cx="1821820" cy="811216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t="17685" b="3907"/>
          <a:stretch>
            <a:fillRect/>
          </a:stretch>
        </p:blipFill>
        <p:spPr>
          <a:xfrm>
            <a:off x="6644999" y="400305"/>
            <a:ext cx="1952625" cy="1209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/>
          <a:srcRect t="1061" r="3008"/>
          <a:stretch>
            <a:fillRect/>
          </a:stretch>
        </p:blipFill>
        <p:spPr>
          <a:xfrm>
            <a:off x="6644999" y="1655155"/>
            <a:ext cx="1978877" cy="2865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6710326" y="2865878"/>
            <a:ext cx="184822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可以创建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个文件夹，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可收藏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文档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453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Research Project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69" y="1212099"/>
            <a:ext cx="6987564" cy="291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672" y="1843331"/>
            <a:ext cx="7141459" cy="728419"/>
          </a:xfrm>
        </p:spPr>
        <p:txBody>
          <a:bodyPr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：可靠的学术发表平台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2290" y="454245"/>
            <a:ext cx="374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出版渠道的选择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1251549" y="1080966"/>
            <a:ext cx="6571651" cy="254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会议文章：可以是正在进行没有完成的研究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可展示初期成果或强调最近工作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获得非正式反馈用于后续研究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期刊文章：是研究工作和最终结果的完整展示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展示原创研究结果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做出清晰推论，并辅以数据支持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会议论文通常短于期刊论文，细节和参考文献也少些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16"/>
          <p:cNvSpPr>
            <a:spLocks noChangeArrowheads="1"/>
          </p:cNvSpPr>
          <p:nvPr/>
        </p:nvSpPr>
        <p:spPr bwMode="auto">
          <a:xfrm>
            <a:off x="843561" y="3684875"/>
            <a:ext cx="3182339" cy="10333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968941" y="3764732"/>
            <a:ext cx="2931578" cy="9787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200+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Journals, Transactions, Magazines</a:t>
            </a:r>
          </a:p>
        </p:txBody>
      </p:sp>
      <p:sp>
        <p:nvSpPr>
          <p:cNvPr id="9" name="Rounded Rectangle 16"/>
          <p:cNvSpPr>
            <a:spLocks noChangeArrowheads="1"/>
          </p:cNvSpPr>
          <p:nvPr/>
        </p:nvSpPr>
        <p:spPr bwMode="auto">
          <a:xfrm>
            <a:off x="4961568" y="3684876"/>
            <a:ext cx="3069439" cy="969168"/>
          </a:xfrm>
          <a:prstGeom prst="roundRect">
            <a:avLst>
              <a:gd name="adj" fmla="val 16667"/>
            </a:avLst>
          </a:prstGeom>
          <a:solidFill>
            <a:srgbClr val="6B1F73"/>
          </a:solidFill>
          <a:ln>
            <a:solidFill>
              <a:srgbClr val="6B1F73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>
              <a:solidFill>
                <a:srgbClr val="6B1F73"/>
              </a:solidFill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4961568" y="3576826"/>
            <a:ext cx="3165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2,000+</a:t>
            </a:r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Conferences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454245"/>
            <a:ext cx="223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期刊的选择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5523" y="1827411"/>
            <a:ext cx="6339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Relevancy </a:t>
            </a: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期刊主题相关性</a:t>
            </a:r>
            <a:endParaRPr lang="en-US" altLang="zh-CN" sz="2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Impact Factor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 期刊影响因子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489456"/>
            <a:ext cx="5429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筛选与研究领域最相关的期刊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989" y="907391"/>
            <a:ext cx="1474787" cy="2251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042" y="2126032"/>
            <a:ext cx="1523711" cy="2230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46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8627" b="8627"/>
          <a:stretch/>
        </p:blipFill>
        <p:spPr>
          <a:xfrm>
            <a:off x="265827" y="1694468"/>
            <a:ext cx="5283201" cy="2121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 noChangeArrowheads="1"/>
          </p:cNvSpPr>
          <p:nvPr/>
        </p:nvSpPr>
        <p:spPr>
          <a:xfrm>
            <a:off x="3114032" y="390388"/>
            <a:ext cx="3301156" cy="7486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Journals-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</a:p>
        </p:txBody>
      </p:sp>
      <p:sp>
        <p:nvSpPr>
          <p:cNvPr id="5" name="内容占位符 2"/>
          <p:cNvSpPr txBox="1">
            <a:spLocks noChangeArrowheads="1"/>
          </p:cNvSpPr>
          <p:nvPr/>
        </p:nvSpPr>
        <p:spPr bwMode="auto">
          <a:xfrm>
            <a:off x="89992" y="1043435"/>
            <a:ext cx="4968552" cy="410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marL="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en-US" altLang="zh-CN" sz="1800" kern="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Journals, Transactions</a:t>
            </a:r>
            <a:r>
              <a:rPr lang="en-US" altLang="zh-CN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800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1800" kern="0" dirty="0">
                <a:solidFill>
                  <a:srgbClr val="F7B2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Letters </a:t>
            </a:r>
            <a:r>
              <a:rPr lang="en-US" altLang="zh-CN" sz="1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 the primary means for publishing technical papers concerning original work in IEEE fields of interest.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primary purpose of Journals, Transactions, and Letters is to disclose and provide a permanent archival</a:t>
            </a:r>
            <a:r>
              <a:rPr lang="en-US" altLang="zh-CN" sz="1600" b="1" u="sng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record of original technical work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that </a:t>
            </a:r>
            <a:r>
              <a:rPr lang="en-US" altLang="zh-CN" sz="1600" u="sng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advances the state of the art or provides novel insights</a:t>
            </a: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Letters are for the publication of brief papers, usually 3-4 pages in length.</a:t>
            </a:r>
          </a:p>
          <a:p>
            <a:endParaRPr lang="en-US" altLang="zh-CN" sz="1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4916" t="1852" r="1683" b="5556"/>
          <a:stretch>
            <a:fillRect/>
          </a:stretch>
        </p:blipFill>
        <p:spPr bwMode="auto">
          <a:xfrm>
            <a:off x="5842000" y="1589535"/>
            <a:ext cx="1146376" cy="150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4761" t="2725" r="4784"/>
          <a:stretch>
            <a:fillRect/>
          </a:stretch>
        </p:blipFill>
        <p:spPr bwMode="auto">
          <a:xfrm>
            <a:off x="6613524" y="1907036"/>
            <a:ext cx="1064245" cy="148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4485" t="2130" r="3589" b="427"/>
          <a:stretch>
            <a:fillRect/>
          </a:stretch>
        </p:blipFill>
        <p:spPr bwMode="auto">
          <a:xfrm>
            <a:off x="7318649" y="2216598"/>
            <a:ext cx="1130644" cy="14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 noChangeArrowheads="1"/>
          </p:cNvSpPr>
          <p:nvPr/>
        </p:nvSpPr>
        <p:spPr>
          <a:xfrm>
            <a:off x="2890279" y="375494"/>
            <a:ext cx="3909880" cy="5633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Magazines-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5" name="内容占位符 2"/>
          <p:cNvSpPr txBox="1">
            <a:spLocks noChangeArrowheads="1"/>
          </p:cNvSpPr>
          <p:nvPr/>
        </p:nvSpPr>
        <p:spPr bwMode="auto">
          <a:xfrm>
            <a:off x="241836" y="939108"/>
            <a:ext cx="4741333" cy="398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marL="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Magazines are characterized by regular and continuing issues with significant technical content in addition to general news and regular columns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Communications Magazine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Microwave Magazine</a:t>
            </a:r>
            <a:endParaRPr lang="zh-CN" altLang="zh-CN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it-IT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Signal Processing Magazine</a:t>
            </a:r>
            <a:endParaRPr lang="zh-CN" altLang="zh-CN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fr-FR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Instrumentation &amp; Measurement Magazine</a:t>
            </a:r>
          </a:p>
          <a:p>
            <a:pPr lvl="1" fontAlgn="ctr"/>
            <a:r>
              <a:rPr lang="fr-FR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zh-CN" altLang="zh-C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2466" y="1376362"/>
            <a:ext cx="1357693" cy="186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5116" y="1693862"/>
            <a:ext cx="1339094" cy="183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4442" y="2111375"/>
            <a:ext cx="1300864" cy="17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454245"/>
            <a:ext cx="223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期刊的选择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9773" y="1608336"/>
            <a:ext cx="6596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Relevancy 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期刊主题相关性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</a:t>
            </a: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Impact Factor</a:t>
            </a: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 期刊影响因子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38C8B-7927-C4A3-A589-1A3A53C3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FA8B79E-8995-42BD-0BF0-5C016C5BFE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</a:t>
            </a:fld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DE00BB-E1F9-8BE4-29C0-662E2ACCCDB4}"/>
              </a:ext>
            </a:extLst>
          </p:cNvPr>
          <p:cNvSpPr txBox="1"/>
          <p:nvPr/>
        </p:nvSpPr>
        <p:spPr>
          <a:xfrm>
            <a:off x="1064858" y="2523085"/>
            <a:ext cx="7450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/>
              <a:t>"Abstract":</a:t>
            </a:r>
            <a:r>
              <a:rPr lang="en-US" altLang="zh-CN" sz="2400" b="0" dirty="0" err="1"/>
              <a:t>ofdm</a:t>
            </a:r>
            <a:r>
              <a:rPr lang="en-US" altLang="zh-CN" sz="2400" b="0" dirty="0"/>
              <a:t> </a:t>
            </a:r>
            <a:r>
              <a:rPr lang="en-US" altLang="zh-CN" sz="2400" b="0"/>
              <a:t>AND "Publication Title":</a:t>
            </a:r>
            <a:r>
              <a:rPr lang="en-US" altLang="zh-CN" sz="2400" b="0" dirty="0" err="1"/>
              <a:t>communications</a:t>
            </a:r>
            <a:endParaRPr lang="zh-CN" altLang="en-US" sz="2400" dirty="0"/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626622FC-4FCF-7C6F-21BB-4C7C0EF45713}"/>
              </a:ext>
            </a:extLst>
          </p:cNvPr>
          <p:cNvSpPr/>
          <p:nvPr/>
        </p:nvSpPr>
        <p:spPr>
          <a:xfrm rot="16200000">
            <a:off x="4537749" y="-326513"/>
            <a:ext cx="364336" cy="6986861"/>
          </a:xfrm>
          <a:prstGeom prst="leftBrace">
            <a:avLst>
              <a:gd name="adj1" fmla="val 5916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4">
            <a:extLst>
              <a:ext uri="{FF2B5EF4-FFF2-40B4-BE49-F238E27FC236}">
                <a16:creationId xmlns:a16="http://schemas.microsoft.com/office/drawing/2014/main" id="{4B704C42-1EF8-D3EF-DCBC-83D5DA8F723E}"/>
              </a:ext>
            </a:extLst>
          </p:cNvPr>
          <p:cNvSpPr txBox="1">
            <a:spLocks noChangeArrowheads="1"/>
          </p:cNvSpPr>
          <p:nvPr/>
        </p:nvSpPr>
        <p:spPr>
          <a:xfrm>
            <a:off x="4130048" y="3477002"/>
            <a:ext cx="1941965" cy="609600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C7F6CFB4-297A-24A4-1B4A-06F6D92BA652}"/>
              </a:ext>
            </a:extLst>
          </p:cNvPr>
          <p:cNvSpPr/>
          <p:nvPr/>
        </p:nvSpPr>
        <p:spPr>
          <a:xfrm rot="16200000" flipH="1">
            <a:off x="2016856" y="1240462"/>
            <a:ext cx="364336" cy="1945077"/>
          </a:xfrm>
          <a:prstGeom prst="leftBrace">
            <a:avLst>
              <a:gd name="adj1" fmla="val 5916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1604AFA1-FD5E-7E9D-F546-A3356E939D88}"/>
              </a:ext>
            </a:extLst>
          </p:cNvPr>
          <p:cNvSpPr/>
          <p:nvPr/>
        </p:nvSpPr>
        <p:spPr>
          <a:xfrm rot="16200000" flipH="1">
            <a:off x="5833290" y="15109"/>
            <a:ext cx="364336" cy="4395784"/>
          </a:xfrm>
          <a:prstGeom prst="leftBrace">
            <a:avLst>
              <a:gd name="adj1" fmla="val 5916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4">
            <a:extLst>
              <a:ext uri="{FF2B5EF4-FFF2-40B4-BE49-F238E27FC236}">
                <a16:creationId xmlns:a16="http://schemas.microsoft.com/office/drawing/2014/main" id="{C11D9D77-E18C-006C-9E72-FEBEA369C337}"/>
              </a:ext>
            </a:extLst>
          </p:cNvPr>
          <p:cNvSpPr txBox="1">
            <a:spLocks noChangeArrowheads="1"/>
          </p:cNvSpPr>
          <p:nvPr/>
        </p:nvSpPr>
        <p:spPr>
          <a:xfrm>
            <a:off x="1455359" y="1134433"/>
            <a:ext cx="1941965" cy="609600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检索从式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32169401-3B47-C509-6A42-650A782550EF}"/>
              </a:ext>
            </a:extLst>
          </p:cNvPr>
          <p:cNvSpPr txBox="1">
            <a:spLocks noChangeArrowheads="1"/>
          </p:cNvSpPr>
          <p:nvPr/>
        </p:nvSpPr>
        <p:spPr>
          <a:xfrm>
            <a:off x="5273748" y="1116434"/>
            <a:ext cx="1941965" cy="609600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检索从式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ED32CB-206D-A2F5-1377-530A74260D02}"/>
              </a:ext>
            </a:extLst>
          </p:cNvPr>
          <p:cNvSpPr txBox="1">
            <a:spLocks/>
          </p:cNvSpPr>
          <p:nvPr/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zh-CN" altLang="en-US" dirty="0">
                <a:solidFill>
                  <a:srgbClr val="6B1F73"/>
                </a:solidFill>
              </a:rPr>
              <a:t>检索运算规则</a:t>
            </a:r>
            <a:endParaRPr lang="en-US" altLang="zh-CN" dirty="0">
              <a:solidFill>
                <a:srgbClr val="6B1F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50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355512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期刊影响因子</a:t>
            </a:r>
          </a:p>
        </p:txBody>
      </p:sp>
      <p:sp>
        <p:nvSpPr>
          <p:cNvPr id="5" name="Snip Single Corner Rectangle 13"/>
          <p:cNvSpPr/>
          <p:nvPr/>
        </p:nvSpPr>
        <p:spPr>
          <a:xfrm>
            <a:off x="175474" y="1036341"/>
            <a:ext cx="2224826" cy="405594"/>
          </a:xfrm>
          <a:prstGeom prst="snip1Rect">
            <a:avLst>
              <a:gd name="adj" fmla="val 4016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75473" y="1454469"/>
            <a:ext cx="8855239" cy="342485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2290" y="1002705"/>
            <a:ext cx="1613146" cy="42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publishes: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black">
          <a:xfrm>
            <a:off x="378674" y="1454469"/>
            <a:ext cx="8894799" cy="30204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22 of the top 25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Electrical and Electronic Engineering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（电气电子工程领域）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13 of the top 15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Telecommunications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（电信领域）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4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Automation &amp; Control Systems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（自动化控制领域）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5 of the top 10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Artificial Intelligence</a:t>
            </a:r>
            <a:r>
              <a:rPr lang="zh-CN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计算机科学，人工智能领域）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Hardware &amp; Architecture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（计算机科学，硬件结构领域）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Information Systems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（计算机科学，信息系统领域）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Computer Science, Cybernetics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（计算机科学，控制论领域）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4 of the top 10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in Computer Science, S</a:t>
            </a:r>
            <a:r>
              <a:rPr lang="en-US" altLang="zh-CN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oft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ware E</a:t>
            </a:r>
            <a:r>
              <a:rPr lang="en-US" altLang="zh-CN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ngineering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（计算机科学，软件工程领域）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51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FE7EB0-2844-D431-AB1C-F8BA4DEB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0" y="215612"/>
            <a:ext cx="7916830" cy="47587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52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D37221-855A-BF93-5E7A-0B1A391F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0" y="319964"/>
            <a:ext cx="7896510" cy="41299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41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15615" y="4637524"/>
            <a:ext cx="520468" cy="299410"/>
          </a:xfrm>
        </p:spPr>
        <p:txBody>
          <a:bodyPr/>
          <a:lstStyle/>
          <a:p>
            <a:fld id="{3DD97BEB-BAEF-0344-9D5C-EC73E478698A}" type="slidenum">
              <a:rPr lang="en-US" smtClean="0"/>
              <a:t>53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451" y="941869"/>
            <a:ext cx="3671335" cy="1381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5615" y="3527953"/>
            <a:ext cx="5022082" cy="1156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04A336-C5EA-3B48-9629-B9527992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28" y="888259"/>
            <a:ext cx="3965793" cy="2136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2480" r="2480"/>
          <a:stretch/>
        </p:blipFill>
        <p:spPr>
          <a:xfrm>
            <a:off x="201101" y="886476"/>
            <a:ext cx="5083318" cy="2412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b="25620"/>
          <a:stretch>
            <a:fillRect/>
          </a:stretch>
        </p:blipFill>
        <p:spPr>
          <a:xfrm>
            <a:off x="340859" y="3352303"/>
            <a:ext cx="5043221" cy="149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FA8FD1-64AF-A2EC-9233-9C4405D64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2" y="3454159"/>
            <a:ext cx="5536156" cy="115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E5DE0F-BC86-E3F0-9EB2-3445E48A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080" y="987262"/>
            <a:ext cx="3709358" cy="2672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15615" y="4680683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54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4358" y="1060196"/>
            <a:ext cx="6094673" cy="318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6153" y="1031621"/>
            <a:ext cx="7551693" cy="3287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32043" y="4630010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55</a:t>
            </a:fld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55E19E-C0DE-7914-1A99-F14063CE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35" y="893169"/>
            <a:ext cx="6951890" cy="3770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56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0C0DD8-6208-4D0E-89CC-32107C9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10" y="952844"/>
            <a:ext cx="6309737" cy="3363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9A0235-9827-7A20-C1DB-50C05563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11" y="789401"/>
            <a:ext cx="6442934" cy="3924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57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8632" y="947854"/>
            <a:ext cx="7540566" cy="370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755957" y="1298187"/>
            <a:ext cx="5425819" cy="2113583"/>
            <a:chOff x="74015" y="861224"/>
            <a:chExt cx="7112111" cy="277046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4015" y="861224"/>
              <a:ext cx="7112111" cy="2770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527" y="1030173"/>
              <a:ext cx="727467" cy="3733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82289" y="338005"/>
            <a:ext cx="313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58</a:t>
            </a:fld>
            <a:endParaRPr 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909667" y="861224"/>
            <a:ext cx="6906612" cy="3926603"/>
            <a:chOff x="655500" y="660557"/>
            <a:chExt cx="6544197" cy="39934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500" y="660557"/>
              <a:ext cx="6544197" cy="39934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/>
            <a:srcRect l="-348" r="348" b="37936"/>
            <a:stretch/>
          </p:blipFill>
          <p:spPr>
            <a:xfrm>
              <a:off x="2191325" y="2469491"/>
              <a:ext cx="4991023" cy="218455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1627" y="1173365"/>
            <a:ext cx="7021974" cy="3480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61B9A-82E0-6DD2-A223-4B7B1BF40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1FEEB68-CFE2-F585-9222-D6D8D085A1A9}"/>
              </a:ext>
            </a:extLst>
          </p:cNvPr>
          <p:cNvSpPr txBox="1"/>
          <p:nvPr/>
        </p:nvSpPr>
        <p:spPr>
          <a:xfrm>
            <a:off x="421990" y="396538"/>
            <a:ext cx="531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查找即将召开的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2AA956-860A-C2B6-B01B-EE441F48A9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59</a:t>
            </a:fld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14AE85C-3979-012B-AE80-319113B3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54" y="1120160"/>
            <a:ext cx="7768318" cy="264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FABE9F-14B0-5E28-961B-1DA1C5B3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21" y="885825"/>
            <a:ext cx="6468455" cy="3669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F04756-A804-99F9-59FC-778512B72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3" y="1154093"/>
            <a:ext cx="8251254" cy="3045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D18A0-71B5-7FCE-DF4A-21CE507D2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936" y="943754"/>
            <a:ext cx="6434962" cy="359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0872C-85BB-4277-87C0-6F1F8F2CA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185" y="956648"/>
            <a:ext cx="6468455" cy="3769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111B5-8586-5DDC-2368-60CFEC62F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952" y="1050760"/>
            <a:ext cx="7007259" cy="3669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9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F1F5C-4DBF-BC7F-0288-701AF8D8B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42A6CD7-6C9C-CE63-6528-10BD7F6EFD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4070E9-7573-780E-BD0A-5F2D828E9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22772"/>
            <a:ext cx="7758113" cy="269795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支持检索运算符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AND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NEAR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ONEAR </a:t>
            </a:r>
          </a:p>
          <a:p>
            <a:pPr lvl="1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"Document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Title":computing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NOT cloud</a:t>
            </a:r>
          </a:p>
          <a:p>
            <a:pPr lvl="1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Fast ONEAR/2 Statistic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支持邻近关系检索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 OR B) NEAR/5 (C OR D)</a:t>
            </a:r>
          </a:p>
          <a:p>
            <a:pPr lvl="1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("Document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Title":Java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OR "Document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Title":XML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NEAR/3 ("Document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Title":Scada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OR "Document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Title":Systems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lvl="1"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C001C6B-EF42-9C9E-01C5-6022E927BE64}"/>
              </a:ext>
            </a:extLst>
          </p:cNvPr>
          <p:cNvSpPr txBox="1"/>
          <p:nvPr/>
        </p:nvSpPr>
        <p:spPr>
          <a:xfrm>
            <a:off x="525619" y="390916"/>
            <a:ext cx="45822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zh-CN" altLang="en-US" sz="255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检索运算规则</a:t>
            </a:r>
          </a:p>
        </p:txBody>
      </p:sp>
    </p:spTree>
    <p:extLst>
      <p:ext uri="{BB962C8B-B14F-4D97-AF65-F5344CB8AC3E}">
        <p14:creationId xmlns:p14="http://schemas.microsoft.com/office/powerpoint/2010/main" val="27595730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 noChangeArrowheads="1"/>
          </p:cNvSpPr>
          <p:nvPr>
            <p:ph type="title"/>
          </p:nvPr>
        </p:nvSpPr>
        <p:spPr>
          <a:xfrm>
            <a:off x="1196579" y="64765"/>
            <a:ext cx="6705600" cy="857250"/>
          </a:xfrm>
        </p:spPr>
        <p:txBody>
          <a:bodyPr/>
          <a:lstStyle/>
          <a:p>
            <a:r>
              <a:rPr lang="en-US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作者相关资源</a:t>
            </a:r>
            <a:endParaRPr lang="en-US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268" name="Content Placeholder 4"/>
          <p:cNvSpPr>
            <a:spLocks noGrp="1"/>
          </p:cNvSpPr>
          <p:nvPr>
            <p:ph sz="quarter" idx="14"/>
          </p:nvPr>
        </p:nvSpPr>
        <p:spPr>
          <a:xfrm>
            <a:off x="2926556" y="2016919"/>
            <a:ext cx="3338513" cy="16192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en-US" altLang="zh-CN" sz="15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IEEE Author Center</a:t>
            </a:r>
          </a:p>
          <a:p>
            <a:pPr marL="0" indent="0" algn="ctr">
              <a:buNone/>
            </a:pPr>
            <a:endParaRPr lang="en-US" altLang="zh-CN" sz="15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altLang="zh-CN" sz="1500" dirty="0">
                <a:solidFill>
                  <a:schemeClr val="tx1"/>
                </a:solidFill>
              </a:rPr>
              <a:t>https://ieeeauthorcenter.ieee.org</a:t>
            </a: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1314450"/>
            <a:ext cx="1371600" cy="42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19" y="1314451"/>
            <a:ext cx="1371600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44" y="4052888"/>
            <a:ext cx="1371600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4052888"/>
            <a:ext cx="1371600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35" y="1314450"/>
            <a:ext cx="1646634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78" y="1314450"/>
            <a:ext cx="1508522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19" y="4052887"/>
            <a:ext cx="1371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632473"/>
            <a:ext cx="1371600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4052888"/>
            <a:ext cx="1577578" cy="39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2632473"/>
            <a:ext cx="137160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BB1CCE-6577-4824-883E-0DF3298C00DE}" type="slidenum">
              <a:rPr lang="en-US" altLang="zh-CN" smtClean="0"/>
              <a:t>60</a:t>
            </a:fld>
            <a:endParaRPr lang="en-US" altLang="zh-CN"/>
          </a:p>
        </p:txBody>
      </p:sp>
    </p:spTree>
  </p:cSld>
  <p:clrMapOvr>
    <a:masterClrMapping/>
  </p:clrMapOvr>
  <p:transition spd="med">
    <p:cover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1689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提交稿件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12" y="985861"/>
            <a:ext cx="5798388" cy="3537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49" y="849115"/>
            <a:ext cx="6657446" cy="397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00171"/>
            <a:ext cx="6036733" cy="4325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5606" y="316371"/>
            <a:ext cx="537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评审流程 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Process</a:t>
            </a:r>
          </a:p>
        </p:txBody>
      </p:sp>
      <p:sp>
        <p:nvSpPr>
          <p:cNvPr id="5" name="Rectangle 6"/>
          <p:cNvSpPr/>
          <p:nvPr/>
        </p:nvSpPr>
        <p:spPr>
          <a:xfrm>
            <a:off x="1249041" y="887216"/>
            <a:ext cx="1697038" cy="49401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Submission</a:t>
            </a:r>
          </a:p>
        </p:txBody>
      </p:sp>
      <p:sp>
        <p:nvSpPr>
          <p:cNvPr id="6" name="Rectangle 7"/>
          <p:cNvSpPr/>
          <p:nvPr/>
        </p:nvSpPr>
        <p:spPr>
          <a:xfrm>
            <a:off x="1635437" y="1562201"/>
            <a:ext cx="1738634" cy="54639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Journal Staff</a:t>
            </a:r>
          </a:p>
        </p:txBody>
      </p:sp>
      <p:sp>
        <p:nvSpPr>
          <p:cNvPr id="7" name="Rectangle 8"/>
          <p:cNvSpPr/>
          <p:nvPr/>
        </p:nvSpPr>
        <p:spPr>
          <a:xfrm>
            <a:off x="2059771" y="2289307"/>
            <a:ext cx="1589409" cy="47911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EIC</a:t>
            </a:r>
          </a:p>
        </p:txBody>
      </p:sp>
      <p:sp>
        <p:nvSpPr>
          <p:cNvPr id="8" name="Rectangle 27"/>
          <p:cNvSpPr/>
          <p:nvPr/>
        </p:nvSpPr>
        <p:spPr>
          <a:xfrm>
            <a:off x="2268216" y="2996677"/>
            <a:ext cx="1641814" cy="46770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AE</a:t>
            </a:r>
          </a:p>
        </p:txBody>
      </p:sp>
      <p:sp>
        <p:nvSpPr>
          <p:cNvPr id="9" name="Rectangle 28"/>
          <p:cNvSpPr/>
          <p:nvPr/>
        </p:nvSpPr>
        <p:spPr>
          <a:xfrm>
            <a:off x="2606355" y="3698914"/>
            <a:ext cx="1643061" cy="467709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Reviewers</a:t>
            </a:r>
          </a:p>
        </p:txBody>
      </p:sp>
      <p:sp>
        <p:nvSpPr>
          <p:cNvPr id="10" name="Rectangle 34"/>
          <p:cNvSpPr/>
          <p:nvPr/>
        </p:nvSpPr>
        <p:spPr>
          <a:xfrm>
            <a:off x="2868289" y="4447030"/>
            <a:ext cx="1643061" cy="46883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EIC Makes Decision</a:t>
            </a:r>
          </a:p>
        </p:txBody>
      </p:sp>
      <p:cxnSp>
        <p:nvCxnSpPr>
          <p:cNvPr id="11" name="Straight Arrow Connector 36"/>
          <p:cNvCxnSpPr/>
          <p:nvPr/>
        </p:nvCxnSpPr>
        <p:spPr>
          <a:xfrm>
            <a:off x="990279" y="1087339"/>
            <a:ext cx="0" cy="3690938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Rectangle 47"/>
          <p:cNvSpPr/>
          <p:nvPr/>
        </p:nvSpPr>
        <p:spPr>
          <a:xfrm>
            <a:off x="4978711" y="1092452"/>
            <a:ext cx="1764989" cy="583012"/>
          </a:xfrm>
          <a:prstGeom prst="rect">
            <a:avLst/>
          </a:prstGeom>
          <a:solidFill>
            <a:srgbClr val="CC003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Rejection: topic</a:t>
            </a:r>
          </a:p>
        </p:txBody>
      </p:sp>
      <p:sp>
        <p:nvSpPr>
          <p:cNvPr id="13" name="Rectangle 48"/>
          <p:cNvSpPr/>
          <p:nvPr/>
        </p:nvSpPr>
        <p:spPr>
          <a:xfrm>
            <a:off x="4968075" y="1968746"/>
            <a:ext cx="1775625" cy="583011"/>
          </a:xfrm>
          <a:prstGeom prst="rect">
            <a:avLst/>
          </a:prstGeom>
          <a:solidFill>
            <a:srgbClr val="E3722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Rejection: format</a:t>
            </a:r>
          </a:p>
        </p:txBody>
      </p:sp>
      <p:cxnSp>
        <p:nvCxnSpPr>
          <p:cNvPr id="14" name="Elbow Connector 50"/>
          <p:cNvCxnSpPr/>
          <p:nvPr/>
        </p:nvCxnSpPr>
        <p:spPr>
          <a:xfrm flipV="1">
            <a:off x="3662995" y="1357178"/>
            <a:ext cx="1315716" cy="98092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Elbow Connector 53"/>
          <p:cNvCxnSpPr/>
          <p:nvPr/>
        </p:nvCxnSpPr>
        <p:spPr>
          <a:xfrm flipV="1">
            <a:off x="3662995" y="2209666"/>
            <a:ext cx="1315716" cy="12843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Rectangle 59"/>
          <p:cNvSpPr/>
          <p:nvPr/>
        </p:nvSpPr>
        <p:spPr>
          <a:xfrm>
            <a:off x="6609570" y="2764136"/>
            <a:ext cx="1643062" cy="467709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Accept</a:t>
            </a:r>
          </a:p>
        </p:txBody>
      </p:sp>
      <p:cxnSp>
        <p:nvCxnSpPr>
          <p:cNvPr id="17" name="Elbow Connector 61"/>
          <p:cNvCxnSpPr>
            <a:stCxn id="10" idx="3"/>
          </p:cNvCxnSpPr>
          <p:nvPr/>
        </p:nvCxnSpPr>
        <p:spPr>
          <a:xfrm flipV="1">
            <a:off x="4511350" y="3026369"/>
            <a:ext cx="2049941" cy="165507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Rectangle 66"/>
          <p:cNvSpPr/>
          <p:nvPr/>
        </p:nvSpPr>
        <p:spPr>
          <a:xfrm>
            <a:off x="6609570" y="3555613"/>
            <a:ext cx="1643062" cy="467709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Revise</a:t>
            </a:r>
          </a:p>
        </p:txBody>
      </p:sp>
      <p:sp>
        <p:nvSpPr>
          <p:cNvPr id="19" name="Rectangle 67"/>
          <p:cNvSpPr/>
          <p:nvPr/>
        </p:nvSpPr>
        <p:spPr>
          <a:xfrm>
            <a:off x="6609570" y="4322130"/>
            <a:ext cx="1643062" cy="468836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Reject</a:t>
            </a:r>
          </a:p>
        </p:txBody>
      </p:sp>
      <p:cxnSp>
        <p:nvCxnSpPr>
          <p:cNvPr id="20" name="Elbow Connector 68"/>
          <p:cNvCxnSpPr/>
          <p:nvPr/>
        </p:nvCxnSpPr>
        <p:spPr>
          <a:xfrm flipV="1">
            <a:off x="4511350" y="3826504"/>
            <a:ext cx="2049941" cy="83389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Elbow Connector 71"/>
          <p:cNvCxnSpPr>
            <a:stCxn id="10" idx="3"/>
          </p:cNvCxnSpPr>
          <p:nvPr/>
        </p:nvCxnSpPr>
        <p:spPr>
          <a:xfrm>
            <a:off x="4511350" y="4681448"/>
            <a:ext cx="2049941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407496"/>
            <a:ext cx="622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i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lang="en-US" altLang="zh-CN" sz="2800" b="1" i="1" baseline="30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6B1F73"/>
              </a:solidFill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861951" y="4477034"/>
            <a:ext cx="626245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http://publication-recommender.ieee.org/home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37" y="1227587"/>
            <a:ext cx="5110163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604" y="1227587"/>
            <a:ext cx="5516997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114550" y="4592242"/>
            <a:ext cx="5029200" cy="3064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https://ieeeauthorcenter.ieee.org/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>
            <a:spLocks noGrp="1" noChangeArrowheads="1"/>
          </p:cNvSpPr>
          <p:nvPr>
            <p:ph type="title"/>
          </p:nvPr>
        </p:nvSpPr>
        <p:spPr>
          <a:xfrm>
            <a:off x="898855" y="244791"/>
            <a:ext cx="5829300" cy="509588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作者中心与作者工具</a:t>
            </a: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855" y="853216"/>
            <a:ext cx="7429500" cy="36337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>
          <a:xfrm>
            <a:off x="434691" y="517927"/>
            <a:ext cx="5664552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在科研全流程如何提升研究可见度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442609" y="1197022"/>
            <a:ext cx="7330888" cy="3087372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清晰简洁的标题，突出读者可能的兴趣点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精准、标准化的关键词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建立自己的学术档案（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作者页面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ORCID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将论文提交给有影响力的学术机构发表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参加学术会议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研讨会展示研究成果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多途径推广学术成果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形式发表研究成果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C000"/>
              </a:buClr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分享研究相关代码、数据等相关材料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/>
          <p:nvPr/>
        </p:nvSpPr>
        <p:spPr>
          <a:xfrm>
            <a:off x="282291" y="365527"/>
            <a:ext cx="5664552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为什么要关注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OA?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845865" y="386781"/>
            <a:ext cx="499089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出版在订阅期刊和开放存取期刊两方面均不断发展。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Verdana" panose="020B0604030504040204" pitchFamily="34" charset="0"/>
              </a:rPr>
              <a:t>持续提供更多选择来支持全球作者的科研工作和出版需求。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Verdana" panose="020B060403050404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发表开放获取研究，可以为您带来如下帮助：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期刊出版，这些高质量期刊受到同行信赖，并在相关领域具有很高的被引用率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数字图书馆的数百万用户间获得最大的可见性和广泛的全球影响力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遵循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既定的出版原则和质量标准，进行严格的同行评审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快速决策，让您的研究更快地曝光，许多期刊的审稿周期仅为几周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Elsevier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EBSCO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OCLC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Clarivate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NLM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等文摘索引和发现服务供应商保持积极的合作伙伴关系，进一步增强作者研究的可发现性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的其他开放科学解决方案集成，方便分享研究数据、代码等其他研究材料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"/>
            </a:pPr>
            <a:r>
              <a:rPr lang="zh-CN" altLang="zh-CN" sz="1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轻松遵循开放获取要求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Diagram 4"/>
          <p:cNvGraphicFramePr/>
          <p:nvPr/>
        </p:nvGraphicFramePr>
        <p:xfrm>
          <a:off x="247641" y="857521"/>
          <a:ext cx="3358752" cy="407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90" y="565375"/>
            <a:ext cx="8976010" cy="605790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种完全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-Full Open Access</a:t>
            </a:r>
            <a:endParaRPr lang="en-US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1382620"/>
            <a:ext cx="7650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（数据统计截止至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2025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年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月：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hlinkClick r:id="rId2"/>
              </a:rPr>
              <a:t>https://open.ieee.org/publishing-options/ieee-title-list/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）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67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B1451C9-4AF8-732A-20BA-40BF8221B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52" y="1795862"/>
            <a:ext cx="4716543" cy="2858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505F76-4CD6-3F4A-CE78-B789C7F9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995" y="1795862"/>
            <a:ext cx="4722686" cy="23494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72BFEF-F675-369A-3267-CA65F44EA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995" y="4145280"/>
            <a:ext cx="4913895" cy="20918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>
          <a:xfrm>
            <a:off x="282291" y="365527"/>
            <a:ext cx="346710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 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Content Placeholder 2"/>
          <p:cNvSpPr txBox="1">
            <a:spLocks noChangeArrowheads="1"/>
          </p:cNvSpPr>
          <p:nvPr/>
        </p:nvSpPr>
        <p:spPr>
          <a:xfrm>
            <a:off x="0" y="1216690"/>
            <a:ext cx="4661735" cy="278164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panose="02070309020205020404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225" indent="0">
              <a:lnSpc>
                <a:spcPct val="120000"/>
              </a:lnSpc>
              <a:spcBef>
                <a:spcPts val="1200"/>
              </a:spcBef>
              <a:buFont typeface="LucidaGrande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选择以满足作者不同需求</a:t>
            </a:r>
          </a:p>
          <a:p>
            <a:pPr marL="1028700" lvl="1" indent="-342900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多种完全开放获取专题期刊（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Fully open access topical journals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1028700" lvl="1" indent="-342900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多种混合期刊（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Hybrid journals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028700" lvl="1" indent="-342900">
              <a:lnSpc>
                <a:spcPct val="120000"/>
              </a:lnSpc>
              <a:spcBef>
                <a:spcPts val="12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跨学科综合期刊（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pexSans-book"/>
              </a:rPr>
              <a:t>ultidisciplinary journal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Access</a:t>
            </a:r>
            <a:endParaRPr lang="zh-CN" altLang="en-US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6392" y="3820061"/>
            <a:ext cx="3518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hlinkClick r:id="rId2"/>
              </a:rPr>
              <a:t>http://open.ieee.org/</a:t>
            </a:r>
            <a:endParaRPr lang="en-US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10" name="图片 9" descr="图形用户界面, 网站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70" y="843379"/>
            <a:ext cx="3707539" cy="295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/>
          <p:nvPr/>
        </p:nvSpPr>
        <p:spPr>
          <a:xfrm>
            <a:off x="409289" y="360249"/>
            <a:ext cx="4028339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跨学科综合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</a:p>
        </p:txBody>
      </p:sp>
      <p:sp>
        <p:nvSpPr>
          <p:cNvPr id="12" name="Content Placeholder 2"/>
          <p:cNvSpPr txBox="1">
            <a:spLocks noChangeArrowheads="1"/>
          </p:cNvSpPr>
          <p:nvPr/>
        </p:nvSpPr>
        <p:spPr bwMode="auto">
          <a:xfrm>
            <a:off x="409289" y="1036751"/>
            <a:ext cx="7554687" cy="235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跨学科：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覆盖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相关所有学科领域</a:t>
            </a:r>
          </a:p>
          <a:p>
            <a:pPr>
              <a:lnSpc>
                <a:spcPct val="150000"/>
              </a:lnSpc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期刊评价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没有页面限制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快速同行评审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31825">
              <a:lnSpc>
                <a:spcPct val="150000"/>
              </a:lnSpc>
              <a:buNone/>
              <a:defRPr/>
            </a:pPr>
            <a:endParaRPr lang="en-US" altLang="zh-CN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43" y="2613064"/>
            <a:ext cx="6825441" cy="88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图形用户界面&#10;&#10;描述已自动生成"/>
          <p:cNvPicPr>
            <a:picLocks noChangeAspect="1"/>
          </p:cNvPicPr>
          <p:nvPr/>
        </p:nvPicPr>
        <p:blipFill rotWithShape="1">
          <a:blip r:embed="rId4"/>
          <a:srcRect l="2907" r="64550" b="80959"/>
          <a:stretch>
            <a:fillRect/>
          </a:stretch>
        </p:blipFill>
        <p:spPr>
          <a:xfrm>
            <a:off x="4403944" y="412872"/>
            <a:ext cx="2420372" cy="6824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83063" y="2213015"/>
            <a:ext cx="2688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（数据统计截止至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2025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年</a:t>
            </a:r>
            <a:r>
              <a:rPr lang="en-US" altLang="zh-CN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2</a:t>
            </a:r>
            <a:r>
              <a:rPr lang="zh-CN" altLang="en-US" sz="1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月）</a:t>
            </a:r>
            <a:endParaRPr lang="zh-CN" altLang="en-US" sz="1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69</a:t>
            </a:fld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A78944B-D610-0A20-E72D-2DC7AE71D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730" y="1683213"/>
            <a:ext cx="3870733" cy="463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E7D69-55E3-AC6F-9E4D-F28A9026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0E27785-E8CA-63B7-E4D1-543CA4FF05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61E7E0C-AC5F-3040-DC8E-7A46659AF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3517" y="1378744"/>
            <a:ext cx="5915025" cy="2957513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检索运算优先顺序如下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NEAR / ONEAR</a:t>
            </a:r>
          </a:p>
          <a:p>
            <a:pPr algn="l">
              <a:buFont typeface="+mj-lt"/>
              <a:buAutoNum type="arabicPeriod"/>
            </a:pPr>
            <a:r>
              <a:rPr lang="en-US" altLang="zh-CN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NOT</a:t>
            </a:r>
          </a:p>
          <a:p>
            <a:pPr algn="l">
              <a:buFont typeface="+mj-lt"/>
              <a:buAutoNum type="arabicPeriod"/>
            </a:pPr>
            <a:r>
              <a:rPr lang="en-US" altLang="zh-CN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AND</a:t>
            </a:r>
          </a:p>
          <a:p>
            <a:pPr algn="l">
              <a:buFont typeface="+mj-lt"/>
              <a:buAutoNum type="arabicPeriod"/>
            </a:pPr>
            <a:r>
              <a:rPr lang="en-US" altLang="zh-CN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OR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括号最优先</a:t>
            </a:r>
            <a:endParaRPr lang="en-US" altLang="zh-CN" sz="1800" b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93ECD9-5550-9EF8-142D-A3DF53B0598B}"/>
              </a:ext>
            </a:extLst>
          </p:cNvPr>
          <p:cNvSpPr txBox="1"/>
          <p:nvPr/>
        </p:nvSpPr>
        <p:spPr>
          <a:xfrm>
            <a:off x="407236" y="527391"/>
            <a:ext cx="4582204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zh-CN" altLang="en-US" sz="255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rPr>
              <a:t>检索运算规则</a:t>
            </a:r>
          </a:p>
        </p:txBody>
      </p:sp>
    </p:spTree>
    <p:extLst>
      <p:ext uri="{BB962C8B-B14F-4D97-AF65-F5344CB8AC3E}">
        <p14:creationId xmlns:p14="http://schemas.microsoft.com/office/powerpoint/2010/main" val="295505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316923"/>
            <a:ext cx="7772400" cy="483151"/>
          </a:xfrm>
        </p:spPr>
        <p:txBody>
          <a:bodyPr/>
          <a:lstStyle/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</a:t>
            </a:r>
            <a:r>
              <a:rPr lang="en-US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6067"/>
          <a:stretch>
            <a:fillRect/>
          </a:stretch>
        </p:blipFill>
        <p:spPr>
          <a:xfrm>
            <a:off x="614879" y="929483"/>
            <a:ext cx="2952592" cy="3815179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435" y="1991309"/>
            <a:ext cx="5240045" cy="105911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Up Arrow 9"/>
          <p:cNvSpPr/>
          <p:nvPr/>
        </p:nvSpPr>
        <p:spPr>
          <a:xfrm rot="1556537">
            <a:off x="3798589" y="3171798"/>
            <a:ext cx="290254" cy="1123477"/>
          </a:xfrm>
          <a:prstGeom prst="upArrow">
            <a:avLst>
              <a:gd name="adj1" fmla="val 29642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5"/>
          <p:cNvSpPr txBox="1"/>
          <p:nvPr/>
        </p:nvSpPr>
        <p:spPr>
          <a:xfrm>
            <a:off x="4495782" y="3164913"/>
            <a:ext cx="4363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不同期刊间费用存在差异。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更多文章处理费 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(APC)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相关信息，请见： 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https://open.ieee.org/index.php/for-authors/article-processing-charges/</a:t>
            </a:r>
            <a:r>
              <a:rPr 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831771" y="113675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期刊投稿的作者，将在投稿阶段被要求接受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条款和费用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70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5"/>
          <a:stretch>
            <a:fillRect/>
          </a:stretch>
        </p:blipFill>
        <p:spPr>
          <a:xfrm>
            <a:off x="566746" y="896839"/>
            <a:ext cx="4142758" cy="402814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404355" y="2317834"/>
            <a:ext cx="2781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混合期刊投稿时，不会在投稿阶段要求选择是否进行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8613"/>
            <a:ext cx="8229600" cy="507831"/>
          </a:xfrm>
        </p:spPr>
        <p:txBody>
          <a:bodyPr/>
          <a:lstStyle/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混合期刊</a:t>
            </a:r>
            <a:endParaRPr lang="en-US" altLang="en-US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71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, 电子邮件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66875" r="12514"/>
          <a:stretch>
            <a:fillRect/>
          </a:stretch>
        </p:blipFill>
        <p:spPr>
          <a:xfrm>
            <a:off x="457198" y="836444"/>
            <a:ext cx="7923155" cy="353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005" y="4102522"/>
            <a:ext cx="837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混合期刊投稿的作者，只有稿件被录用后才会被问及 是否选择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OA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发表。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03976" y="328613"/>
            <a:ext cx="8229600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altLang="en-US" sz="3000" b="1" i="0" kern="1200" baseline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en-US" altLang="zh-CN" sz="2800" dirty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混合期刊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72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8267" y="473447"/>
            <a:ext cx="7524151" cy="16180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                                </a:t>
            </a:r>
            <a: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20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IEEEXplore</a:t>
            </a:r>
            <a:r>
              <a:rPr lang="zh-CN" altLang="en-US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                     </a:t>
            </a:r>
            <a: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162695505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2" y="188946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6849" y="1889465"/>
            <a:ext cx="1707980" cy="169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9"/>
          <p:cNvCxnSpPr>
            <a:cxnSpLocks noChangeShapeType="1"/>
          </p:cNvCxnSpPr>
          <p:nvPr/>
        </p:nvCxnSpPr>
        <p:spPr bwMode="auto">
          <a:xfrm rot="10800000">
            <a:off x="967036" y="1679794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cxnSp>
      <p:sp>
        <p:nvSpPr>
          <p:cNvPr id="8" name="文本框 7"/>
          <p:cNvSpPr txBox="1"/>
          <p:nvPr/>
        </p:nvSpPr>
        <p:spPr>
          <a:xfrm>
            <a:off x="1579042" y="3825985"/>
            <a:ext cx="389926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b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4"/>
              </a:rPr>
              <a:t>iel@igroup.com.cn</a:t>
            </a:r>
            <a:endParaRPr lang="zh-CN" altLang="en-US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1CD19-4675-7C75-CABC-CD0548148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3508C3D-5551-874F-3B16-064A8C5868B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DF3B287-0A10-D3F0-4AA8-79D9855C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检索运算规则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截词符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通配符</a:t>
            </a:r>
            <a:endParaRPr lang="zh-CN" alt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25FECD0-604E-C1AB-F1F4-68F93E99F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959" y="1161004"/>
            <a:ext cx="6699297" cy="4239671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代表零或多个字母，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代表一个字母</a:t>
            </a:r>
          </a:p>
          <a:p>
            <a:pPr lvl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可用于词尾</a:t>
            </a:r>
          </a:p>
          <a:p>
            <a:pPr lvl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可用于词首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可用于单词中间</a:t>
            </a:r>
          </a:p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每次检索使用的最大数量：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</a:p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使用时所需的最少字母数：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可用于邻近关系检索</a:t>
            </a:r>
          </a:p>
          <a:p>
            <a:pPr lvl="1"/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Comput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NEAR/2 machine</a:t>
            </a:r>
          </a:p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可用于全文检索</a:t>
            </a:r>
          </a:p>
        </p:txBody>
      </p:sp>
    </p:spTree>
    <p:extLst>
      <p:ext uri="{BB962C8B-B14F-4D97-AF65-F5344CB8AC3E}">
        <p14:creationId xmlns:p14="http://schemas.microsoft.com/office/powerpoint/2010/main" val="1336998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BC82A-FE65-2820-0B4F-A86A14F2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C6CF1ED-0C33-2C13-82AD-797F3BDAB9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9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808D4C5-C7EC-311D-50B8-2BDBDB6C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68" y="409837"/>
            <a:ext cx="3682351" cy="748248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检索运算规则</a:t>
            </a:r>
            <a:b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C96EEE8-3F27-543A-694A-3CCCF276B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4086" y="1009440"/>
            <a:ext cx="7851264" cy="34191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每个检索从式可包含检索词数量：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</a:p>
          <a:p>
            <a:pPr>
              <a:lnSpc>
                <a:spcPct val="11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整个检索式可包含检索词数量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40</a:t>
            </a:r>
          </a:p>
          <a:p>
            <a:pPr>
              <a:lnSpc>
                <a:spcPct val="11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((((stroke OR (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cerebr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AND (accident OR crisis)) OR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encephalorrhagia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OR 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apople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OR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Schlaganfall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OR  *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Hirninfarkt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OR  "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apoplektischer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Insult" OR  "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reversibles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ischämisches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neurologisches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Defizit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 OR  "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partiell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reversible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ischämische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neurologische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Symptomatik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 OR ((injury OR damage) AND (brain OR head))))) AND ((tele-presence OR telepresence OR tele-action OR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teleaction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OR tele-rehabilitation OR telerehabilitation OR tele-medicine OR telemedicine))) AND (((rehabilitation OR ((neuro OR motor) AND (learn OR train OR learning OR training)) OR (rehabilitation AND therapy))))</a:t>
            </a:r>
          </a:p>
          <a:p>
            <a:pPr>
              <a:lnSpc>
                <a:spcPct val="110000"/>
              </a:lnSpc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51992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JjOTQxYzhjODMyMDAzZmE0MDJkMWFkNmJlNDkwYT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9068</TotalTime>
  <Words>2464</Words>
  <Application>Microsoft Office PowerPoint</Application>
  <PresentationFormat>全屏显示(16:9)</PresentationFormat>
  <Paragraphs>386</Paragraphs>
  <Slides>73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83" baseType="lpstr">
      <vt:lpstr>LucidaGrande</vt:lpstr>
      <vt:lpstr>等线</vt:lpstr>
      <vt:lpstr>黑体</vt:lpstr>
      <vt:lpstr>微软雅黑</vt:lpstr>
      <vt:lpstr>Arial</vt:lpstr>
      <vt:lpstr>Calibri</vt:lpstr>
      <vt:lpstr>Courier New</vt:lpstr>
      <vt:lpstr>Verdana</vt:lpstr>
      <vt:lpstr>Wingdings</vt:lpstr>
      <vt:lpstr>Theme 1</vt:lpstr>
      <vt:lpstr>IEEE  Xplore 与 AI 助力科研创新</vt:lpstr>
      <vt:lpstr>主要内容</vt:lpstr>
      <vt:lpstr>AI工具：热点分析与潜在研究方向挖掘</vt:lpstr>
      <vt:lpstr>如何全面准确地检索文献信息</vt:lpstr>
      <vt:lpstr>PowerPoint 演示文稿</vt:lpstr>
      <vt:lpstr>PowerPoint 演示文稿</vt:lpstr>
      <vt:lpstr>PowerPoint 演示文稿</vt:lpstr>
      <vt:lpstr>检索运算规则——截词符/通配符</vt:lpstr>
      <vt:lpstr>检索运算规则 </vt:lpstr>
      <vt:lpstr>利用deepseek构建检索词库</vt:lpstr>
      <vt:lpstr>利用deepseek构建检索式</vt:lpstr>
      <vt:lpstr>利用deepseek构建检索式</vt:lpstr>
      <vt:lpstr>参考符合预期的文章</vt:lpstr>
      <vt:lpstr>选择自己感兴趣的主题进行缩检</vt:lpstr>
      <vt:lpstr>AI基本提问技巧</vt:lpstr>
      <vt:lpstr>AI基本提问技巧</vt:lpstr>
      <vt:lpstr>AI基本提问技巧</vt:lpstr>
      <vt:lpstr>IEEE Xplore：权威学术资源库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一框式检索核心技术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 Xplore：可靠的学术发表平台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 作者相关资源</vt:lpstr>
      <vt:lpstr>PowerPoint 演示文稿</vt:lpstr>
      <vt:lpstr>PowerPoint 演示文稿</vt:lpstr>
      <vt:lpstr>PowerPoint 演示文稿</vt:lpstr>
      <vt:lpstr>作者中心与作者工具</vt:lpstr>
      <vt:lpstr>PowerPoint 演示文稿</vt:lpstr>
      <vt:lpstr>PowerPoint 演示文稿</vt:lpstr>
      <vt:lpstr>目前，IEEE出版36种完全OA期刊-Full Open Access</vt:lpstr>
      <vt:lpstr>PowerPoint 演示文稿</vt:lpstr>
      <vt:lpstr>PowerPoint 演示文稿</vt:lpstr>
      <vt:lpstr>IEEE OA投稿-完全OA期刊 </vt:lpstr>
      <vt:lpstr>IEEE OA投稿-混合期刊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z13651891850@outlook.com</cp:lastModifiedBy>
  <cp:revision>324</cp:revision>
  <dcterms:created xsi:type="dcterms:W3CDTF">2016-10-24T19:40:00Z</dcterms:created>
  <dcterms:modified xsi:type="dcterms:W3CDTF">2025-06-11T05:34:55Z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E135268594034DAFA0DDB322296F697A_12</vt:lpwstr>
  </property>
  <property fmtid="{D5CDD505-2E9C-101B-9397-08002B2CF9AE}" pid="3" name="KSOProductBuildVer">
    <vt:lpwstr>2052-12.1.0.15374</vt:lpwstr>
  </property>
</Properties>
</file>